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54"/>
  </p:notesMasterIdLst>
  <p:sldIdLst>
    <p:sldId id="311" r:id="rId2"/>
    <p:sldId id="312" r:id="rId3"/>
    <p:sldId id="313" r:id="rId4"/>
    <p:sldId id="314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272" r:id="rId14"/>
    <p:sldId id="279" r:id="rId15"/>
    <p:sldId id="280" r:id="rId16"/>
    <p:sldId id="281" r:id="rId17"/>
    <p:sldId id="282" r:id="rId18"/>
    <p:sldId id="257" r:id="rId19"/>
    <p:sldId id="301" r:id="rId20"/>
    <p:sldId id="275" r:id="rId21"/>
    <p:sldId id="278" r:id="rId22"/>
    <p:sldId id="276" r:id="rId23"/>
    <p:sldId id="258" r:id="rId24"/>
    <p:sldId id="259" r:id="rId25"/>
    <p:sldId id="260" r:id="rId26"/>
    <p:sldId id="294" r:id="rId27"/>
    <p:sldId id="295" r:id="rId28"/>
    <p:sldId id="296" r:id="rId29"/>
    <p:sldId id="261" r:id="rId30"/>
    <p:sldId id="262" r:id="rId31"/>
    <p:sldId id="303" r:id="rId32"/>
    <p:sldId id="264" r:id="rId33"/>
    <p:sldId id="265" r:id="rId34"/>
    <p:sldId id="299" r:id="rId35"/>
    <p:sldId id="304" r:id="rId36"/>
    <p:sldId id="309" r:id="rId37"/>
    <p:sldId id="266" r:id="rId38"/>
    <p:sldId id="308" r:id="rId39"/>
    <p:sldId id="307" r:id="rId40"/>
    <p:sldId id="305" r:id="rId41"/>
    <p:sldId id="267" r:id="rId42"/>
    <p:sldId id="300" r:id="rId43"/>
    <p:sldId id="268" r:id="rId44"/>
    <p:sldId id="310" r:id="rId45"/>
    <p:sldId id="269" r:id="rId46"/>
    <p:sldId id="270" r:id="rId47"/>
    <p:sldId id="271" r:id="rId48"/>
    <p:sldId id="291" r:id="rId49"/>
    <p:sldId id="297" r:id="rId50"/>
    <p:sldId id="292" r:id="rId51"/>
    <p:sldId id="290" r:id="rId52"/>
    <p:sldId id="273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E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88561" autoAdjust="0"/>
  </p:normalViewPr>
  <p:slideViewPr>
    <p:cSldViewPr snapToGrid="0">
      <p:cViewPr varScale="1">
        <p:scale>
          <a:sx n="64" d="100"/>
          <a:sy n="64" d="100"/>
        </p:scale>
        <p:origin x="15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g>
</file>

<file path=ppt/media/image32.jpg>
</file>

<file path=ppt/media/image33.jpeg>
</file>

<file path=ppt/media/image34.png>
</file>

<file path=ppt/media/image35.png>
</file>

<file path=ppt/media/image36.jpg>
</file>

<file path=ppt/media/image37.jpg>
</file>

<file path=ppt/media/image38.jpg>
</file>

<file path=ppt/media/image39.jp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jpg>
</file>

<file path=ppt/media/image49.png>
</file>

<file path=ppt/media/image5.png>
</file>

<file path=ppt/media/image50.jpg>
</file>

<file path=ppt/media/image51.png>
</file>

<file path=ppt/media/image52.pn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7FE94-CB29-48F9-BEA6-D2B9699F348F}" type="datetimeFigureOut">
              <a:rPr lang="en-MY" smtClean="0"/>
              <a:t>30/5/2017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D4AB0-7EDC-4A8F-8B0D-B3C43F28FA5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951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err="1"/>
              <a:t>Pls</a:t>
            </a:r>
            <a:r>
              <a:rPr lang="en-MY" dirty="0"/>
              <a:t> fill in this page thank you very much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19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272058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39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05350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40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6262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Bluetooth mesh, puck to puck, </a:t>
            </a:r>
            <a:r>
              <a:rPr lang="en-MY" dirty="0" err="1"/>
              <a:t>tx</a:t>
            </a:r>
            <a:r>
              <a:rPr lang="en-MY" dirty="0"/>
              <a:t> power, rate, firmware update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47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1249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42628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08994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27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30564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28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55897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080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89314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09441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+how the sensors work, no need emphasize the use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D4AB0-7EDC-4A8F-8B0D-B3C43F28FA5D}" type="slidenum">
              <a:rPr lang="en-MY" smtClean="0"/>
              <a:t>38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3995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82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4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39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66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324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126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756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4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87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957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24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88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ckstarter.com/projects/gfw/puckjs-the-ground-breaking-bluetooth-beacon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baba.com/product-detail/Module-Bluetooth-4-2-NORDIC-NRF52832_60594820230.html?spm=a2700.7724838.0.0.Gfk9YD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hyperlink" Target="https://www.alibaba.com/product-detail/Motion-sensor-nRF52832-beacon-ble_60410946591.html?spm=a2700.7724838.0.0.Gfk9YD&amp;s=p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g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hyperlink" Target="https://www.espruino.com/Reference#l_NRF_setAdvertising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jpg"/><Relationship Id="rId3" Type="http://schemas.openxmlformats.org/officeDocument/2006/relationships/image" Target="../media/image2.jpe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jpg"/><Relationship Id="rId4" Type="http://schemas.openxmlformats.org/officeDocument/2006/relationships/image" Target="../media/image49.png"/><Relationship Id="rId9" Type="http://schemas.openxmlformats.org/officeDocument/2006/relationships/image" Target="../media/image54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pruino.com/ide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pruino.com/Puck.j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Powerpoint Template Design-0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6174" y="133012"/>
            <a:ext cx="6858000" cy="2387600"/>
          </a:xfrm>
        </p:spPr>
        <p:txBody>
          <a:bodyPr>
            <a:normAutofit/>
          </a:bodyPr>
          <a:lstStyle/>
          <a:p>
            <a:r>
              <a:rPr lang="en-SG" sz="6000" dirty="0"/>
              <a:t>Internet of Things </a:t>
            </a:r>
            <a:br>
              <a:rPr lang="en-SG" sz="6000" dirty="0"/>
            </a:br>
            <a:r>
              <a:rPr lang="en-SG" sz="6000" dirty="0"/>
              <a:t>&amp; Puck.js session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09872" y="5730642"/>
            <a:ext cx="2994285" cy="505267"/>
          </a:xfrm>
        </p:spPr>
        <p:txBody>
          <a:bodyPr/>
          <a:lstStyle/>
          <a:p>
            <a:r>
              <a:rPr lang="en-SG" dirty="0"/>
              <a:t>Innovation Office | </a:t>
            </a:r>
            <a:r>
              <a:rPr lang="en-US" dirty="0"/>
              <a:t>May 2017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0388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3534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Making “dumb” devices “smart”</a:t>
            </a:r>
          </a:p>
          <a:p>
            <a:pPr lvl="1"/>
            <a:r>
              <a:rPr lang="en-US" sz="2600" dirty="0"/>
              <a:t>embed with sensors, software, network connectivity to enable collection and exchanging of data</a:t>
            </a:r>
          </a:p>
          <a:p>
            <a:r>
              <a:rPr lang="en-US" sz="2600" dirty="0"/>
              <a:t>Integration of physical world into virtual world</a:t>
            </a:r>
          </a:p>
        </p:txBody>
      </p:sp>
      <p:pic>
        <p:nvPicPr>
          <p:cNvPr id="1026" name="Picture 2" descr="mage result for io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465" y="3015542"/>
            <a:ext cx="3026535" cy="302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smart shoe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2" y="3121477"/>
            <a:ext cx="299762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6596" y="4736811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shoes</a:t>
            </a:r>
            <a:endParaRPr lang="en-SG" dirty="0"/>
          </a:p>
        </p:txBody>
      </p:sp>
      <p:pic>
        <p:nvPicPr>
          <p:cNvPr id="6148" name="Picture 4" descr="Image result for smart bik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4103" y="3121477"/>
            <a:ext cx="2380865" cy="168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52536" y="4759284"/>
            <a:ext cx="1182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bike</a:t>
            </a:r>
            <a:endParaRPr lang="en-SG" dirty="0"/>
          </a:p>
        </p:txBody>
      </p:sp>
      <p:pic>
        <p:nvPicPr>
          <p:cNvPr id="6150" name="Picture 6" descr="Image result for smart hom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69" y="5106143"/>
            <a:ext cx="2144929" cy="1430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94123" y="64886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home</a:t>
            </a:r>
            <a:endParaRPr lang="en-SG" dirty="0"/>
          </a:p>
        </p:txBody>
      </p:sp>
      <p:pic>
        <p:nvPicPr>
          <p:cNvPr id="6152" name="Picture 8" descr="Image result for smart pet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644" y="5201917"/>
            <a:ext cx="3003925" cy="123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894865" y="6438422"/>
            <a:ext cx="119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Smart pets</a:t>
            </a:r>
            <a:endParaRPr lang="en-SG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Disruption: Internet of Things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1762023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60" y="127098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Home automation</a:t>
            </a:r>
          </a:p>
          <a:p>
            <a:pPr lvl="1"/>
            <a:r>
              <a:rPr lang="en-US" sz="2400" dirty="0"/>
              <a:t>e.g.: Smart light bulbs</a:t>
            </a:r>
          </a:p>
          <a:p>
            <a:r>
              <a:rPr lang="en-US" sz="2600" dirty="0"/>
              <a:t>Healthcare</a:t>
            </a:r>
          </a:p>
          <a:p>
            <a:pPr lvl="1"/>
            <a:r>
              <a:rPr lang="en-US" sz="2400" dirty="0"/>
              <a:t>e.g.: </a:t>
            </a:r>
            <a:r>
              <a:rPr lang="en-US" sz="2400" dirty="0" err="1"/>
              <a:t>Fitbit</a:t>
            </a:r>
            <a:r>
              <a:rPr lang="en-US" sz="2400" dirty="0"/>
              <a:t> activity trackers</a:t>
            </a:r>
          </a:p>
          <a:p>
            <a:r>
              <a:rPr lang="en-US" sz="2600" dirty="0"/>
              <a:t>Facilities management</a:t>
            </a:r>
          </a:p>
          <a:p>
            <a:pPr lvl="1"/>
            <a:r>
              <a:rPr lang="en-US" sz="2400" dirty="0"/>
              <a:t>e.g.: Sensing temperature, humidity of environment</a:t>
            </a:r>
          </a:p>
        </p:txBody>
      </p:sp>
      <p:pic>
        <p:nvPicPr>
          <p:cNvPr id="2050" name="Picture 2" descr="mage result for iot home autom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19" y="4641004"/>
            <a:ext cx="2601532" cy="193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ge result for iot healthc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237" y="4641004"/>
            <a:ext cx="2269675" cy="193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ge result for iot facilities managemen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227" y="4545865"/>
            <a:ext cx="2799228" cy="146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/>
              <a:t>IoT</a:t>
            </a:r>
            <a:r>
              <a:rPr lang="en-US" sz="4000" dirty="0"/>
              <a:t>: Industries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4213011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641" y="130096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Receiving real-time information</a:t>
            </a:r>
          </a:p>
          <a:p>
            <a:r>
              <a:rPr lang="en-US" sz="2600" dirty="0"/>
              <a:t>Data analytics</a:t>
            </a:r>
          </a:p>
          <a:p>
            <a:r>
              <a:rPr lang="en-US" sz="2600" dirty="0"/>
              <a:t>Save time and resources by automation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/>
              <a:t>IoT</a:t>
            </a:r>
            <a:r>
              <a:rPr lang="en-US" sz="4000" dirty="0"/>
              <a:t>: Benefits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3275309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156" y="1411556"/>
            <a:ext cx="4564452" cy="4954737"/>
          </a:xfrm>
        </p:spPr>
        <p:txBody>
          <a:bodyPr>
            <a:normAutofit fontScale="92500"/>
          </a:bodyPr>
          <a:lstStyle/>
          <a:p>
            <a:r>
              <a:rPr lang="en-US" sz="2600" dirty="0"/>
              <a:t>Interconnection (‘Internet’) between embedded devices with communication abilities (‘Things’)</a:t>
            </a:r>
          </a:p>
          <a:p>
            <a:r>
              <a:rPr lang="en-US" sz="2600" dirty="0"/>
              <a:t>Integration of physical world into virtual world</a:t>
            </a:r>
          </a:p>
          <a:p>
            <a:pPr lvl="1"/>
            <a:r>
              <a:rPr lang="en-US" sz="2600" dirty="0"/>
              <a:t>e.g.: Receive physical environment data from sensor in </a:t>
            </a:r>
            <a:r>
              <a:rPr lang="en-US" sz="2600" dirty="0" err="1"/>
              <a:t>IoT</a:t>
            </a:r>
            <a:r>
              <a:rPr lang="en-US" sz="2600" dirty="0"/>
              <a:t> and send data to computer system</a:t>
            </a:r>
          </a:p>
          <a:p>
            <a:r>
              <a:rPr lang="en-US" sz="2600" dirty="0"/>
              <a:t>Convergence of multiple technologies: Ubiquitous wireless connection, real-time analytics, machine learning, commodity sensors, embedded systems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 err="1"/>
              <a:t>IoT</a:t>
            </a:r>
            <a:r>
              <a:rPr lang="en-MY" sz="4000" dirty="0"/>
              <a:t> Introduction</a:t>
            </a:r>
          </a:p>
        </p:txBody>
      </p:sp>
      <p:pic>
        <p:nvPicPr>
          <p:cNvPr id="8" name="Picture 2" descr="http://www.theequitykicker.com/wp-content/uploads/2013/07/Screen-Shot-2013-07-31-at-11.32.2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103" y="1801641"/>
            <a:ext cx="3743863" cy="2939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30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s://upload.wikimedia.org/wikipedia/commons/thumb/9/9b/Internet_of_Things.svg/450px-Internet_of_Things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310641"/>
            <a:ext cx="7570970" cy="479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 err="1"/>
              <a:t>IoT</a:t>
            </a:r>
            <a:r>
              <a:rPr lang="en-MY" sz="4000" dirty="0"/>
              <a:t> Trend</a:t>
            </a:r>
          </a:p>
        </p:txBody>
      </p:sp>
    </p:spTree>
    <p:extLst>
      <p:ext uri="{BB962C8B-B14F-4D97-AF65-F5344CB8AC3E}">
        <p14:creationId xmlns:p14="http://schemas.microsoft.com/office/powerpoint/2010/main" val="1136288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658" y="1441312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Connectivity: Able to communicate with another device, preferably using Bluetooth 5 with improved connectivity</a:t>
            </a:r>
          </a:p>
          <a:p>
            <a:r>
              <a:rPr lang="en-US" sz="2600" dirty="0"/>
              <a:t>Heterogeneity: Able to interact with other devices or service platforms through different network</a:t>
            </a:r>
          </a:p>
          <a:p>
            <a:r>
              <a:rPr lang="en-US" sz="2600" dirty="0"/>
              <a:t>Durability: Able to withstand physical environment conditions and long battery life</a:t>
            </a:r>
          </a:p>
          <a:p>
            <a:r>
              <a:rPr lang="en-US" sz="2600" dirty="0"/>
              <a:t>Physical safety: Hard to tamper device / damage users</a:t>
            </a:r>
          </a:p>
          <a:p>
            <a:r>
              <a:rPr lang="en-US" sz="2600" dirty="0"/>
              <a:t>Easy to program and deploy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 err="1"/>
              <a:t>IoT</a:t>
            </a:r>
            <a:r>
              <a:rPr lang="en-MY" sz="4000" dirty="0"/>
              <a:t> Controller: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233689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54" y="1242530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Designed for </a:t>
            </a:r>
            <a:r>
              <a:rPr lang="en-US" sz="2600" dirty="0" err="1"/>
              <a:t>IoT</a:t>
            </a:r>
            <a:endParaRPr lang="en-US" sz="2600" dirty="0"/>
          </a:p>
          <a:p>
            <a:r>
              <a:rPr lang="en-US" sz="2600" dirty="0"/>
              <a:t>Low energy (LE) </a:t>
            </a:r>
            <a:r>
              <a:rPr lang="mr-IN" sz="2600" dirty="0"/>
              <a:t>–</a:t>
            </a:r>
            <a:r>
              <a:rPr lang="en-US" sz="2600" dirty="0"/>
              <a:t> reduce power consumption</a:t>
            </a:r>
          </a:p>
          <a:p>
            <a:r>
              <a:rPr lang="en-US" sz="2600" dirty="0"/>
              <a:t>Uses mesh network topology </a:t>
            </a:r>
            <a:r>
              <a:rPr lang="mr-IN" sz="2600" dirty="0"/>
              <a:t>–</a:t>
            </a:r>
            <a:r>
              <a:rPr lang="en-US" sz="2600" dirty="0"/>
              <a:t> making </a:t>
            </a:r>
            <a:r>
              <a:rPr lang="en-US" sz="2600" dirty="0" err="1"/>
              <a:t>IoT</a:t>
            </a:r>
            <a:r>
              <a:rPr lang="en-US" sz="2600" dirty="0"/>
              <a:t> scalable, no need to worry about range of Bluetooth</a:t>
            </a:r>
          </a:p>
        </p:txBody>
      </p:sp>
      <p:pic>
        <p:nvPicPr>
          <p:cNvPr id="5124" name="Picture 4" descr="mage result for bluetooth mesh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131" y="3076894"/>
            <a:ext cx="6380821" cy="282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Bluetooth 5</a:t>
            </a:r>
          </a:p>
        </p:txBody>
      </p:sp>
    </p:spTree>
    <p:extLst>
      <p:ext uri="{BB962C8B-B14F-4D97-AF65-F5344CB8AC3E}">
        <p14:creationId xmlns:p14="http://schemas.microsoft.com/office/powerpoint/2010/main" val="1561840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893" y="1322043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Up to 2x bandwidth with low energy </a:t>
            </a:r>
          </a:p>
          <a:p>
            <a:pPr lvl="1"/>
            <a:r>
              <a:rPr lang="en-US" sz="2600" dirty="0"/>
              <a:t>From 1Mbps to 2Mbps</a:t>
            </a:r>
          </a:p>
          <a:p>
            <a:r>
              <a:rPr lang="en-US" sz="2600" dirty="0"/>
              <a:t>Up to 4x range with low energy </a:t>
            </a:r>
          </a:p>
          <a:p>
            <a:pPr lvl="1"/>
            <a:r>
              <a:rPr lang="en-US" sz="2600" dirty="0"/>
              <a:t>From ~80m to ~200m</a:t>
            </a:r>
          </a:p>
          <a:p>
            <a:r>
              <a:rPr lang="en-US" sz="2600" dirty="0"/>
              <a:t>Up to 8x broadcasting message capacity</a:t>
            </a:r>
          </a:p>
          <a:p>
            <a:pPr lvl="1"/>
            <a:r>
              <a:rPr lang="en-US" sz="2600" dirty="0"/>
              <a:t>From 31 bytes to 255 bytes</a:t>
            </a:r>
          </a:p>
          <a:p>
            <a:r>
              <a:rPr lang="en-US" sz="2600" dirty="0"/>
              <a:t>Interoperability improvement: communication between compatible profiles</a:t>
            </a:r>
          </a:p>
          <a:p>
            <a:r>
              <a:rPr lang="en-US" sz="2600" dirty="0"/>
              <a:t>Backwards compatible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Bluetooth 5 VS Bluetooth 4.2</a:t>
            </a:r>
          </a:p>
        </p:txBody>
      </p:sp>
    </p:spTree>
    <p:extLst>
      <p:ext uri="{BB962C8B-B14F-4D97-AF65-F5344CB8AC3E}">
        <p14:creationId xmlns:p14="http://schemas.microsoft.com/office/powerpoint/2010/main" val="1017115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What is Puck.JS?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6303" y="1379094"/>
            <a:ext cx="3888218" cy="3126645"/>
          </a:xfrm>
        </p:spPr>
        <p:txBody>
          <a:bodyPr>
            <a:normAutofit/>
          </a:bodyPr>
          <a:lstStyle/>
          <a:p>
            <a:r>
              <a:rPr lang="en-MY" sz="2600" dirty="0"/>
              <a:t>A programmable “button”</a:t>
            </a:r>
          </a:p>
          <a:p>
            <a:r>
              <a:rPr lang="en-MY" sz="2600" dirty="0"/>
              <a:t>Contains many sensors, LEDs and GPIO pins</a:t>
            </a:r>
          </a:p>
          <a:p>
            <a:r>
              <a:rPr lang="en-MY" sz="2600" dirty="0"/>
              <a:t>Supports Physical Web, Web Bluetooth, NFC, </a:t>
            </a:r>
          </a:p>
          <a:p>
            <a:r>
              <a:rPr lang="en-MY" sz="2600" dirty="0"/>
              <a:t>Bluetooth 5 Ready</a:t>
            </a:r>
          </a:p>
          <a:p>
            <a:r>
              <a:rPr lang="en-MY" sz="2600" dirty="0"/>
              <a:t>Open source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0" y="6450496"/>
            <a:ext cx="9144000" cy="407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MY" sz="1900" dirty="0">
                <a:hlinkClick r:id="rId3"/>
              </a:rPr>
              <a:t>https://www.kickstarter.com/projects/gfw/puckjs-the-ground-breaking-bluetooth-beacon</a:t>
            </a:r>
            <a:r>
              <a:rPr lang="en-MY" sz="1900" dirty="0"/>
              <a:t> </a:t>
            </a:r>
          </a:p>
        </p:txBody>
      </p:sp>
      <p:pic>
        <p:nvPicPr>
          <p:cNvPr id="6" name="Picture 5" descr="A picture containing indoor, sitting, table, board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16522" r="23334"/>
          <a:stretch/>
        </p:blipFill>
        <p:spPr>
          <a:xfrm>
            <a:off x="4823792" y="1219200"/>
            <a:ext cx="3613296" cy="337930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90331" y="4667057"/>
            <a:ext cx="8189844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dirty="0"/>
              <a:t>Basically a Compact, Cooler-looking Arduino Board + Sensors</a:t>
            </a:r>
          </a:p>
        </p:txBody>
      </p:sp>
    </p:spTree>
    <p:extLst>
      <p:ext uri="{BB962C8B-B14F-4D97-AF65-F5344CB8AC3E}">
        <p14:creationId xmlns:p14="http://schemas.microsoft.com/office/powerpoint/2010/main" val="1599574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417983"/>
            <a:ext cx="8268556" cy="456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Hardware, Software, libraries and documentation are all Open Source</a:t>
            </a:r>
          </a:p>
          <a:p>
            <a:pPr lvl="1"/>
            <a:r>
              <a:rPr lang="en-US" dirty="0"/>
              <a:t>Can replicate the design</a:t>
            </a:r>
          </a:p>
          <a:p>
            <a:pPr lvl="1"/>
            <a:r>
              <a:rPr lang="en-US" dirty="0"/>
              <a:t>Use cheaper hardware/manufacturers</a:t>
            </a:r>
          </a:p>
          <a:p>
            <a:r>
              <a:rPr lang="en-US" dirty="0"/>
              <a:t>Everyone can contribute</a:t>
            </a:r>
          </a:p>
          <a:p>
            <a:pPr lvl="1"/>
            <a:r>
              <a:rPr lang="en-US" dirty="0"/>
              <a:t>Report bugs and issues on the official forums.</a:t>
            </a:r>
          </a:p>
          <a:p>
            <a:pPr lvl="1"/>
            <a:r>
              <a:rPr lang="en-US" dirty="0"/>
              <a:t>The creator is very active in answering queries and suggest fixes for future patches</a:t>
            </a:r>
          </a:p>
          <a:p>
            <a:r>
              <a:rPr lang="en-US" dirty="0"/>
              <a:t>Weakness: Undocumented errors, Slow firmware update (dependent on one creator)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Open Source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807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Introduction to Disruptive Innovation</a:t>
            </a:r>
          </a:p>
          <a:p>
            <a:r>
              <a:rPr lang="en-US" sz="2600" dirty="0"/>
              <a:t>Internet-of-Things (</a:t>
            </a:r>
            <a:r>
              <a:rPr lang="en-US" sz="2600" dirty="0" err="1"/>
              <a:t>IoT</a:t>
            </a:r>
            <a:r>
              <a:rPr lang="en-US" sz="2600" dirty="0"/>
              <a:t>)</a:t>
            </a:r>
          </a:p>
          <a:p>
            <a:r>
              <a:rPr lang="en-US" sz="2600" dirty="0"/>
              <a:t>Puck.js</a:t>
            </a:r>
          </a:p>
          <a:p>
            <a:r>
              <a:rPr lang="en-US" sz="2600" dirty="0"/>
              <a:t>Hands on </a:t>
            </a:r>
            <a:endParaRPr lang="en-SG" sz="26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562356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Inline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24" r="9288" b="11815"/>
          <a:stretch/>
        </p:blipFill>
        <p:spPr bwMode="auto">
          <a:xfrm>
            <a:off x="4339722" y="3458304"/>
            <a:ext cx="4514364" cy="2574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2202"/>
          <a:stretch/>
        </p:blipFill>
        <p:spPr>
          <a:xfrm>
            <a:off x="719904" y="3458304"/>
            <a:ext cx="3281082" cy="26958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9552" y="6150245"/>
            <a:ext cx="31017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https://www.digikey.com/product-detail/en/panasonic-bsg/CR2032/P189-ND/31939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6384" y="3142762"/>
            <a:ext cx="739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USD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255781"/>
            <a:ext cx="382408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Puck.js: 39.95 USD</a:t>
            </a:r>
          </a:p>
          <a:p>
            <a:r>
              <a:rPr lang="en-US" dirty="0"/>
              <a:t>Battery </a:t>
            </a:r>
          </a:p>
          <a:p>
            <a:pPr>
              <a:buFontTx/>
              <a:buChar char="-"/>
            </a:pPr>
            <a:r>
              <a:rPr lang="en-US" sz="2400" dirty="0"/>
              <a:t>CR2032 (225mAh) (20mm)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Cost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5128592" y="1229193"/>
            <a:ext cx="3710608" cy="19787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Battery life:</a:t>
            </a:r>
          </a:p>
          <a:p>
            <a:r>
              <a:rPr lang="en-US" sz="2400" dirty="0"/>
              <a:t>Best Case </a:t>
            </a:r>
          </a:p>
          <a:p>
            <a:r>
              <a:rPr lang="en-US" sz="2400" dirty="0"/>
              <a:t>11250 hours = 1.3 years</a:t>
            </a:r>
          </a:p>
          <a:p>
            <a:r>
              <a:rPr lang="en-US" sz="2000" dirty="0"/>
              <a:t>(Basic advertising only, does not use sensors or LED)</a:t>
            </a:r>
          </a:p>
        </p:txBody>
      </p:sp>
    </p:spTree>
    <p:extLst>
      <p:ext uri="{BB962C8B-B14F-4D97-AF65-F5344CB8AC3E}">
        <p14:creationId xmlns:p14="http://schemas.microsoft.com/office/powerpoint/2010/main" val="1103508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255781"/>
            <a:ext cx="8157542" cy="4018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Components could be bought cheaply if we are manufacturing in-house</a:t>
            </a:r>
          </a:p>
          <a:p>
            <a:r>
              <a:rPr lang="en-US" dirty="0"/>
              <a:t>Nordic nRF52832 module: US$0.1-0.2 (Alibaba)</a:t>
            </a:r>
          </a:p>
          <a:p>
            <a:pPr lvl="1"/>
            <a:r>
              <a:rPr lang="en-US" sz="1400" dirty="0">
                <a:hlinkClick r:id="rId3"/>
              </a:rPr>
              <a:t>http://www.alibaba.com/product-detail/Module-Bluetooth-4-2-NORDIC-NRF52832_60594820230.html?spm=a2700.7724838.0.0.Gfk9YD</a:t>
            </a:r>
            <a:endParaRPr lang="en-US" sz="1400" dirty="0"/>
          </a:p>
          <a:p>
            <a:r>
              <a:rPr lang="en-US" dirty="0"/>
              <a:t>Nordic nRF52832 beacon: US$1-10 (Alibaba)</a:t>
            </a:r>
          </a:p>
          <a:p>
            <a:pPr lvl="1"/>
            <a:r>
              <a:rPr lang="en-US" sz="1400" dirty="0">
                <a:hlinkClick r:id="rId4"/>
              </a:rPr>
              <a:t>https://www.alibaba.com/product-detail/Motion-sensor-nRF52832-beacon-ble_60410946591.html?spm=a2700.7724838.0.0.Gfk9YD&amp;s=p</a:t>
            </a:r>
            <a:r>
              <a:rPr lang="en-US" sz="1400" dirty="0"/>
              <a:t> 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Cost – Other </a:t>
            </a:r>
            <a:r>
              <a:rPr lang="en-MY" sz="4000" dirty="0" err="1"/>
              <a:t>IoT</a:t>
            </a:r>
            <a:r>
              <a:rPr lang="en-MY" sz="4000" dirty="0"/>
              <a:t> beacons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58197" y="5632174"/>
            <a:ext cx="5884794" cy="82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935" t="10089" r="25738" b="4090"/>
          <a:stretch/>
        </p:blipFill>
        <p:spPr>
          <a:xfrm>
            <a:off x="887531" y="4123020"/>
            <a:ext cx="3839745" cy="249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6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5641" y="1417983"/>
            <a:ext cx="4102376" cy="4189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MAG3110 Magnetometer</a:t>
            </a:r>
          </a:p>
          <a:p>
            <a:r>
              <a:rPr lang="en-US" dirty="0"/>
              <a:t>Infrared Transmitter</a:t>
            </a:r>
          </a:p>
          <a:p>
            <a:r>
              <a:rPr lang="en-US" dirty="0"/>
              <a:t>Thermometer</a:t>
            </a:r>
          </a:p>
          <a:p>
            <a:r>
              <a:rPr lang="en-US" dirty="0"/>
              <a:t>Light sensor</a:t>
            </a:r>
          </a:p>
          <a:p>
            <a:r>
              <a:rPr lang="en-US" dirty="0"/>
              <a:t>Battery level sensor</a:t>
            </a:r>
          </a:p>
          <a:p>
            <a:r>
              <a:rPr lang="en-US" dirty="0"/>
              <a:t>Capacitive sensing pin</a:t>
            </a:r>
          </a:p>
          <a:p>
            <a:r>
              <a:rPr lang="en-US" dirty="0"/>
              <a:t>NFC tag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6060" y="393231"/>
            <a:ext cx="7429499" cy="600682"/>
          </a:xfrm>
        </p:spPr>
        <p:txBody>
          <a:bodyPr>
            <a:noAutofit/>
          </a:bodyPr>
          <a:lstStyle/>
          <a:p>
            <a:pPr algn="ctr"/>
            <a:r>
              <a:rPr lang="en-MY" sz="4000" dirty="0"/>
              <a:t>Sensors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591589" y="1524000"/>
            <a:ext cx="3115089" cy="3029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14" name="Picture 2" descr="mage result for puck.js senso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5" t="5958" r="21545"/>
          <a:stretch/>
        </p:blipFill>
        <p:spPr bwMode="auto">
          <a:xfrm>
            <a:off x="4827768" y="1690689"/>
            <a:ext cx="3687582" cy="4021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567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498251" y="5382883"/>
            <a:ext cx="3146097" cy="1031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MY" sz="2600" dirty="0"/>
              <a:t>2. Begin programming!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2"/>
          </p:nvPr>
        </p:nvSpPr>
        <p:spPr>
          <a:xfrm>
            <a:off x="6587625" y="1152939"/>
            <a:ext cx="2159560" cy="20938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MY" sz="2600" dirty="0"/>
              <a:t>1. Download Web IDE (Windows)</a:t>
            </a:r>
          </a:p>
          <a:p>
            <a:pPr marL="0" indent="0">
              <a:buNone/>
            </a:pPr>
            <a:r>
              <a:rPr lang="en-MY" sz="2600" dirty="0"/>
              <a:t>Chrome (Android)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36" y="1232451"/>
            <a:ext cx="6126921" cy="35899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609" y="3631096"/>
            <a:ext cx="5272892" cy="296600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 rot="2376468">
            <a:off x="3351804" y="3180416"/>
            <a:ext cx="2623461" cy="1489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How It Works</a:t>
            </a:r>
          </a:p>
        </p:txBody>
      </p:sp>
    </p:spTree>
    <p:extLst>
      <p:ext uri="{BB962C8B-B14F-4D97-AF65-F5344CB8AC3E}">
        <p14:creationId xmlns:p14="http://schemas.microsoft.com/office/powerpoint/2010/main" val="2925811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051" y="1202565"/>
            <a:ext cx="7837366" cy="5333145"/>
          </a:xfrm>
        </p:spPr>
        <p:txBody>
          <a:bodyPr>
            <a:normAutofit/>
          </a:bodyPr>
          <a:lstStyle/>
          <a:p>
            <a:r>
              <a:rPr lang="en-MY" sz="2600" dirty="0"/>
              <a:t>No programming knowledge required – Graphic IDE Included</a:t>
            </a:r>
          </a:p>
          <a:p>
            <a:r>
              <a:rPr lang="en-MY" sz="2600" dirty="0"/>
              <a:t>But basic knowledge in JavaScript recommended</a:t>
            </a:r>
          </a:p>
          <a:p>
            <a:r>
              <a:rPr lang="en-MY" sz="2600" dirty="0"/>
              <a:t>Requires Bluetooth connection on the programming device</a:t>
            </a:r>
          </a:p>
          <a:p>
            <a:endParaRPr lang="en-MY" sz="2600" dirty="0"/>
          </a:p>
          <a:p>
            <a:r>
              <a:rPr lang="en-MY" sz="2600" dirty="0"/>
              <a:t>Windows – Install Web IDE </a:t>
            </a:r>
          </a:p>
          <a:p>
            <a:r>
              <a:rPr lang="en-MY" sz="2600" dirty="0"/>
              <a:t>Android - </a:t>
            </a:r>
            <a:r>
              <a:rPr lang="en-US" sz="2600" dirty="0"/>
              <a:t>Android 6 (Marshmallow) or later required</a:t>
            </a:r>
          </a:p>
          <a:p>
            <a:pPr lvl="1"/>
            <a:r>
              <a:rPr lang="en-MY" sz="2000" dirty="0"/>
              <a:t>Android 5 works with latest Chromium build</a:t>
            </a:r>
          </a:p>
          <a:p>
            <a:r>
              <a:rPr lang="en-MY" sz="2600" dirty="0"/>
              <a:t>Mac OS - OS X Yosemite above</a:t>
            </a:r>
          </a:p>
          <a:p>
            <a:r>
              <a:rPr lang="en-MY" sz="2600" dirty="0"/>
              <a:t>Chromebook – all supported</a:t>
            </a:r>
          </a:p>
          <a:p>
            <a:r>
              <a:rPr lang="en-MY" sz="2600" dirty="0"/>
              <a:t>Linux - </a:t>
            </a:r>
            <a:r>
              <a:rPr lang="en-MY" sz="2600" dirty="0" err="1"/>
              <a:t>BlueZ</a:t>
            </a:r>
            <a:r>
              <a:rPr lang="en-MY" sz="2600" dirty="0"/>
              <a:t> 5.41+ required </a:t>
            </a:r>
          </a:p>
          <a:p>
            <a:endParaRPr lang="en-MY" sz="2600" dirty="0"/>
          </a:p>
          <a:p>
            <a:endParaRPr lang="en-MY" sz="26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27172747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797" y="1154243"/>
            <a:ext cx="7492810" cy="4368871"/>
          </a:xfrm>
        </p:spPr>
        <p:txBody>
          <a:bodyPr>
            <a:normAutofit/>
          </a:bodyPr>
          <a:lstStyle/>
          <a:p>
            <a:r>
              <a:rPr lang="en-MY" sz="2600" dirty="0"/>
              <a:t>Originally used as compass</a:t>
            </a:r>
          </a:p>
          <a:p>
            <a:r>
              <a:rPr lang="en-MY" sz="2600" dirty="0"/>
              <a:t>Can be configured to use as a metal detector</a:t>
            </a:r>
          </a:p>
          <a:p>
            <a:r>
              <a:rPr lang="en-MY" sz="2600" dirty="0"/>
              <a:t>Example: Use magnetometer to detect presence of car in parking lot</a:t>
            </a:r>
          </a:p>
          <a:p>
            <a:endParaRPr lang="en-MY" sz="2600" dirty="0"/>
          </a:p>
        </p:txBody>
      </p:sp>
      <p:pic>
        <p:nvPicPr>
          <p:cNvPr id="7" name="Picture 6" descr="A picture containing black, sitting, ground, car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-474" r="36290"/>
          <a:stretch/>
        </p:blipFill>
        <p:spPr>
          <a:xfrm>
            <a:off x="4833893" y="3089768"/>
            <a:ext cx="3907328" cy="3424326"/>
          </a:xfrm>
          <a:prstGeom prst="rect">
            <a:avLst/>
          </a:prstGeom>
        </p:spPr>
      </p:pic>
      <p:pic>
        <p:nvPicPr>
          <p:cNvPr id="9" name="Picture 8" descr="A car parked in a parking lot&#10;&#10;Description generated with high confidence"/>
          <p:cNvPicPr>
            <a:picLocks noChangeAspect="1"/>
          </p:cNvPicPr>
          <p:nvPr/>
        </p:nvPicPr>
        <p:blipFill rotWithShape="1">
          <a:blip r:embed="rId5"/>
          <a:srcRect l="19711" r="21883"/>
          <a:stretch/>
        </p:blipFill>
        <p:spPr>
          <a:xfrm>
            <a:off x="833148" y="3082579"/>
            <a:ext cx="3564834" cy="343325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- Magnetometer</a:t>
            </a:r>
          </a:p>
        </p:txBody>
      </p:sp>
    </p:spTree>
    <p:extLst>
      <p:ext uri="{BB962C8B-B14F-4D97-AF65-F5344CB8AC3E}">
        <p14:creationId xmlns:p14="http://schemas.microsoft.com/office/powerpoint/2010/main" val="6135007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540820"/>
            <a:ext cx="7492810" cy="4297087"/>
          </a:xfrm>
        </p:spPr>
        <p:txBody>
          <a:bodyPr>
            <a:normAutofit/>
          </a:bodyPr>
          <a:lstStyle/>
          <a:p>
            <a:r>
              <a:rPr lang="en-US" sz="2800" dirty="0"/>
              <a:t>Device which measures magnetic fields</a:t>
            </a:r>
          </a:p>
          <a:p>
            <a:r>
              <a:rPr lang="en-US" sz="2800" dirty="0"/>
              <a:t>Senses magnetic flux density </a:t>
            </a:r>
            <a:r>
              <a:rPr lang="en-US" sz="2800" dirty="0">
                <a:sym typeface="Wingdings"/>
              </a:rPr>
              <a:t> detects fluctuations in the Earth’s field</a:t>
            </a:r>
          </a:p>
          <a:p>
            <a:r>
              <a:rPr lang="en-US" sz="2800" dirty="0">
                <a:sym typeface="Wingdings"/>
              </a:rPr>
              <a:t>Vector magnetometer: measure flux density value in 3 dimensional space</a:t>
            </a:r>
          </a:p>
          <a:p>
            <a:r>
              <a:rPr lang="en-US" sz="2800" dirty="0">
                <a:sym typeface="Wingdings"/>
              </a:rPr>
              <a:t>Common application: compass, location tracking</a:t>
            </a: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- Magnetometer</a:t>
            </a:r>
          </a:p>
        </p:txBody>
      </p:sp>
      <p:pic>
        <p:nvPicPr>
          <p:cNvPr id="10" name="Picture 4" descr="mage result for mag31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98" y="4474564"/>
            <a:ext cx="2889856" cy="203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767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540820"/>
            <a:ext cx="7492810" cy="4297087"/>
          </a:xfrm>
        </p:spPr>
        <p:txBody>
          <a:bodyPr>
            <a:normAutofit/>
          </a:bodyPr>
          <a:lstStyle/>
          <a:p>
            <a:r>
              <a:rPr lang="en-US" sz="2600" dirty="0" err="1">
                <a:latin typeface="Consolas" panose="020B0609020204030204" pitchFamily="49" charset="0"/>
              </a:rPr>
              <a:t>Puck.mag</a:t>
            </a:r>
            <a:r>
              <a:rPr lang="en-US" sz="2600" dirty="0">
                <a:latin typeface="Consolas" panose="020B0609020204030204" pitchFamily="49" charset="0"/>
              </a:rPr>
              <a:t>() </a:t>
            </a:r>
            <a:r>
              <a:rPr lang="en-US" sz="2800" dirty="0"/>
              <a:t>function returns the magnetometer reading in three dimensions (x, y, z)</a:t>
            </a:r>
          </a:p>
          <a:p>
            <a:r>
              <a:rPr lang="en-US" sz="2800" dirty="0"/>
              <a:t>Use root mean square function (RMS) to convert the reading into a more manageable form</a:t>
            </a:r>
          </a:p>
          <a:p>
            <a:r>
              <a:rPr lang="en-US" sz="2800" dirty="0"/>
              <a:t>Weakness: Moving the magnetometer will affect reading </a:t>
            </a:r>
          </a:p>
          <a:p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- Magnetometer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60984" t="26848" r="2622" b="48251"/>
          <a:stretch/>
        </p:blipFill>
        <p:spPr>
          <a:xfrm>
            <a:off x="254831" y="4452078"/>
            <a:ext cx="5571290" cy="22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189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169517"/>
            <a:ext cx="7492810" cy="4578450"/>
          </a:xfrm>
        </p:spPr>
        <p:txBody>
          <a:bodyPr>
            <a:normAutofit/>
          </a:bodyPr>
          <a:lstStyle/>
          <a:p>
            <a:r>
              <a:rPr lang="en-US" sz="2600" dirty="0"/>
              <a:t>How it works: The capacitive sensor sense the change in capacitance in the surrounding area of the antenna, which is affected by the dielectric of the object nearby. (e.g. Dielectric of air &lt; Dielectric of water) </a:t>
            </a:r>
          </a:p>
          <a:p>
            <a:r>
              <a:rPr lang="en-US" sz="2600" dirty="0"/>
              <a:t>Puck.js contains a capacitive sensing pin (D11).  </a:t>
            </a:r>
          </a:p>
          <a:p>
            <a:r>
              <a:rPr lang="en-US" sz="2600" dirty="0"/>
              <a:t>Attach the pin to a large surface area using wire to increase sensitivity of sensing capacitance change.</a:t>
            </a: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  <p:pic>
        <p:nvPicPr>
          <p:cNvPr id="7" name="Picture 2" descr="mage result for capacitive sens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82" y="4438738"/>
            <a:ext cx="3085444" cy="220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thing&#10;&#10;Description generated with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2140" y="4643617"/>
            <a:ext cx="3540425" cy="12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8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89312"/>
            <a:ext cx="7492810" cy="4297087"/>
          </a:xfrm>
        </p:spPr>
        <p:txBody>
          <a:bodyPr>
            <a:normAutofit/>
          </a:bodyPr>
          <a:lstStyle/>
          <a:p>
            <a:r>
              <a:rPr lang="en-MY" sz="2600" dirty="0"/>
              <a:t>Able to sense the presence of liquid – use as water level sensor</a:t>
            </a:r>
          </a:p>
          <a:p>
            <a:r>
              <a:rPr lang="en-MY" sz="2600" dirty="0"/>
              <a:t>Can tell difference between different water levels</a:t>
            </a:r>
          </a:p>
          <a:p>
            <a:endParaRPr lang="en-MY" sz="2600" dirty="0"/>
          </a:p>
        </p:txBody>
      </p:sp>
      <p:pic>
        <p:nvPicPr>
          <p:cNvPr id="5" name="Picture 4" descr="A desk with a keyboard and a cup of coffee&#10;&#10;Description generated with high confidence"/>
          <p:cNvPicPr>
            <a:picLocks noChangeAspect="1"/>
          </p:cNvPicPr>
          <p:nvPr/>
        </p:nvPicPr>
        <p:blipFill rotWithShape="1">
          <a:blip r:embed="rId3"/>
          <a:srcRect t="9082" b="16329"/>
          <a:stretch/>
        </p:blipFill>
        <p:spPr>
          <a:xfrm>
            <a:off x="1317972" y="2524605"/>
            <a:ext cx="3148012" cy="4174369"/>
          </a:xfrm>
          <a:prstGeom prst="rect">
            <a:avLst/>
          </a:prstGeom>
        </p:spPr>
      </p:pic>
      <p:pic>
        <p:nvPicPr>
          <p:cNvPr id="8" name="Picture 7" descr="A cup of coffee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t="5798" b="14395"/>
          <a:stretch/>
        </p:blipFill>
        <p:spPr>
          <a:xfrm>
            <a:off x="4896056" y="2525742"/>
            <a:ext cx="2922727" cy="414672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</p:spTree>
    <p:extLst>
      <p:ext uri="{BB962C8B-B14F-4D97-AF65-F5344CB8AC3E}">
        <p14:creationId xmlns:p14="http://schemas.microsoft.com/office/powerpoint/2010/main" val="403206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98" y="1643805"/>
            <a:ext cx="4937456" cy="3860105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5106473" y="1201178"/>
            <a:ext cx="40375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Sustaining Innovation. 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These focus on growing existing technologies by enhancing their performance, mostly through extended functionality or increased capacity.</a:t>
            </a:r>
            <a:endParaRPr lang="en-SG" sz="2000" dirty="0"/>
          </a:p>
        </p:txBody>
      </p:sp>
      <p:sp>
        <p:nvSpPr>
          <p:cNvPr id="63" name="Rectangle 62"/>
          <p:cNvSpPr/>
          <p:nvPr/>
        </p:nvSpPr>
        <p:spPr>
          <a:xfrm>
            <a:off x="5080683" y="3618119"/>
            <a:ext cx="3863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Disruptive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SG" sz="2000" b="1" dirty="0">
                <a:solidFill>
                  <a:srgbClr val="222222"/>
                </a:solidFill>
                <a:latin typeface="arial" panose="020B0604020202020204" pitchFamily="34" charset="0"/>
              </a:rPr>
              <a:t>Innovation.</a:t>
            </a:r>
            <a:r>
              <a:rPr lang="en-SG" sz="2000" dirty="0">
                <a:solidFill>
                  <a:srgbClr val="222222"/>
                </a:solidFill>
                <a:latin typeface="arial" panose="020B0604020202020204" pitchFamily="34" charset="0"/>
              </a:rPr>
              <a:t> These change the landscape of an entire industry, or spark a new one altogether, because they solve a problem in an entirely new way or for an entirely new group of people.</a:t>
            </a:r>
            <a:endParaRPr lang="en-SG" sz="2000" dirty="0"/>
          </a:p>
        </p:txBody>
      </p:sp>
      <p:sp>
        <p:nvSpPr>
          <p:cNvPr id="65" name="Rectangle 64"/>
          <p:cNvSpPr/>
          <p:nvPr/>
        </p:nvSpPr>
        <p:spPr>
          <a:xfrm>
            <a:off x="2283957" y="6444035"/>
            <a:ext cx="20297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1600" dirty="0">
                <a:solidFill>
                  <a:srgbClr val="222222"/>
                </a:solidFill>
                <a:latin typeface="arial" panose="020B0604020202020204" pitchFamily="34" charset="0"/>
              </a:rPr>
              <a:t>Clayton Christensen</a:t>
            </a:r>
            <a:endParaRPr lang="en-SG" sz="1600" dirty="0"/>
          </a:p>
        </p:txBody>
      </p:sp>
      <p:pic>
        <p:nvPicPr>
          <p:cNvPr id="66" name="Picture 2" descr="Image result for Clayton Christense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24" y="5503910"/>
            <a:ext cx="1814333" cy="120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708863" y="3194319"/>
            <a:ext cx="456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VS</a:t>
            </a:r>
            <a:endParaRPr lang="en-SG" sz="2000" b="1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Theory of Disruptive Innovation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9106936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215816"/>
            <a:ext cx="7749102" cy="4297087"/>
          </a:xfrm>
        </p:spPr>
        <p:txBody>
          <a:bodyPr>
            <a:normAutofit/>
          </a:bodyPr>
          <a:lstStyle/>
          <a:p>
            <a:r>
              <a:rPr lang="en-MY" sz="2600" dirty="0"/>
              <a:t>Able to sense the presence of solid – use as gun detector</a:t>
            </a:r>
          </a:p>
          <a:p>
            <a:r>
              <a:rPr lang="en-MY" sz="2600" dirty="0"/>
              <a:t>Can tell difference between empty and full gun holster</a:t>
            </a:r>
          </a:p>
          <a:p>
            <a:endParaRPr lang="en-MY" sz="2600" dirty="0"/>
          </a:p>
        </p:txBody>
      </p:sp>
      <p:pic>
        <p:nvPicPr>
          <p:cNvPr id="6" name="Picture 5" descr="A picture containing table, thing, floor, sitting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777" y="2470376"/>
            <a:ext cx="6025177" cy="338916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</p:spTree>
    <p:extLst>
      <p:ext uri="{BB962C8B-B14F-4D97-AF65-F5344CB8AC3E}">
        <p14:creationId xmlns:p14="http://schemas.microsoft.com/office/powerpoint/2010/main" val="3408287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787" y="1540820"/>
            <a:ext cx="7492810" cy="4297087"/>
          </a:xfrm>
        </p:spPr>
        <p:txBody>
          <a:bodyPr>
            <a:normAutofit/>
          </a:bodyPr>
          <a:lstStyle/>
          <a:p>
            <a:r>
              <a:rPr lang="en-US" sz="2600" dirty="0" err="1">
                <a:latin typeface="Consolas" panose="020B0609020204030204" pitchFamily="49" charset="0"/>
              </a:rPr>
              <a:t>Puck.capSense</a:t>
            </a:r>
            <a:r>
              <a:rPr lang="en-US" sz="2600" dirty="0">
                <a:latin typeface="Consolas" panose="020B0609020204030204" pitchFamily="49" charset="0"/>
              </a:rPr>
              <a:t>() </a:t>
            </a:r>
            <a:r>
              <a:rPr lang="en-US" sz="2800" dirty="0"/>
              <a:t>returns the capacitive sensor reading as an integer</a:t>
            </a:r>
          </a:p>
          <a:p>
            <a:r>
              <a:rPr lang="en-US" sz="2800" dirty="0"/>
              <a:t>Code below prints out the capacitive sensor reading every 1000ms/1s</a:t>
            </a:r>
          </a:p>
          <a:p>
            <a:r>
              <a:rPr lang="en-US" sz="2800" dirty="0"/>
              <a:t>Weakness: Needs an external antenna to extend the range, else it only uses the original pin which has extremely short range (&lt;5mm)</a:t>
            </a:r>
          </a:p>
          <a:p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Capacitive Sensor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61495" t="15303" r="14906" b="71816"/>
          <a:stretch/>
        </p:blipFill>
        <p:spPr>
          <a:xfrm>
            <a:off x="207034" y="4882551"/>
            <a:ext cx="5610614" cy="179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48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600" dirty="0"/>
              <a:t>Broadcast message using Bluetooth</a:t>
            </a:r>
          </a:p>
          <a:p>
            <a:r>
              <a:rPr lang="en-MY" sz="2600" dirty="0"/>
              <a:t>Supports multiple formats e.g. </a:t>
            </a:r>
            <a:r>
              <a:rPr lang="en-MY" sz="2600" dirty="0" err="1"/>
              <a:t>Eddystone</a:t>
            </a:r>
            <a:r>
              <a:rPr lang="en-MY" sz="2600" dirty="0"/>
              <a:t>, iBeacon</a:t>
            </a:r>
          </a:p>
          <a:p>
            <a:endParaRPr lang="en-MY" sz="2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50120"/>
          <a:stretch/>
        </p:blipFill>
        <p:spPr>
          <a:xfrm>
            <a:off x="5320127" y="2685404"/>
            <a:ext cx="3532326" cy="3132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040" y="3644349"/>
            <a:ext cx="2133682" cy="214685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829879" y="4121426"/>
            <a:ext cx="1722782" cy="781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539" y="2249543"/>
            <a:ext cx="4744278" cy="1064421"/>
          </a:xfrm>
          <a:prstGeom prst="rect">
            <a:avLst/>
          </a:prstGeom>
        </p:spPr>
      </p:pic>
      <p:sp>
        <p:nvSpPr>
          <p:cNvPr id="6" name="Arrow: Down 5"/>
          <p:cNvSpPr/>
          <p:nvPr/>
        </p:nvSpPr>
        <p:spPr>
          <a:xfrm>
            <a:off x="2305878" y="3154017"/>
            <a:ext cx="742122" cy="6758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Beacon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5617" y="3154017"/>
            <a:ext cx="1272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On PC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09252" y="5181600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2400" dirty="0"/>
              <a:t>Google Beacon Tools app on Android</a:t>
            </a:r>
          </a:p>
        </p:txBody>
      </p:sp>
    </p:spTree>
    <p:extLst>
      <p:ext uri="{BB962C8B-B14F-4D97-AF65-F5344CB8AC3E}">
        <p14:creationId xmlns:p14="http://schemas.microsoft.com/office/powerpoint/2010/main" val="8946045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95" y="1189311"/>
            <a:ext cx="4444810" cy="5509663"/>
          </a:xfrm>
        </p:spPr>
        <p:txBody>
          <a:bodyPr>
            <a:normAutofit/>
          </a:bodyPr>
          <a:lstStyle/>
          <a:p>
            <a:r>
              <a:rPr lang="en-MY" sz="2800" dirty="0"/>
              <a:t>Broadcast message can be defined by user</a:t>
            </a:r>
          </a:p>
          <a:p>
            <a:pPr lvl="1"/>
            <a:r>
              <a:rPr lang="en-MY" sz="2500" dirty="0"/>
              <a:t>URL</a:t>
            </a:r>
          </a:p>
          <a:p>
            <a:pPr lvl="1"/>
            <a:r>
              <a:rPr lang="en-MY" sz="2500" dirty="0"/>
              <a:t>Battery Level</a:t>
            </a:r>
          </a:p>
          <a:p>
            <a:pPr lvl="1"/>
            <a:r>
              <a:rPr lang="en-MY" sz="2500" dirty="0"/>
              <a:t>Sensor reading</a:t>
            </a:r>
          </a:p>
          <a:p>
            <a:pPr lvl="1"/>
            <a:r>
              <a:rPr lang="en-MY" sz="2500" dirty="0"/>
              <a:t>etc.</a:t>
            </a:r>
          </a:p>
          <a:p>
            <a:pPr marL="0" indent="0">
              <a:buNone/>
            </a:pPr>
            <a:endParaRPr lang="en-MY" sz="2800" dirty="0"/>
          </a:p>
          <a:p>
            <a:r>
              <a:rPr lang="en-MY" sz="2800" dirty="0"/>
              <a:t>Transmission power and rate can be configured</a:t>
            </a:r>
          </a:p>
          <a:p>
            <a:r>
              <a:rPr lang="en-MY" sz="2800" dirty="0"/>
              <a:t>Maximum range: ~50m</a:t>
            </a:r>
          </a:p>
          <a:p>
            <a:endParaRPr lang="en-MY" sz="2600" dirty="0"/>
          </a:p>
        </p:txBody>
      </p:sp>
      <p:sp>
        <p:nvSpPr>
          <p:cNvPr id="10" name="Rounded Rectangle 21"/>
          <p:cNvSpPr/>
          <p:nvPr/>
        </p:nvSpPr>
        <p:spPr>
          <a:xfrm>
            <a:off x="5476568" y="1248188"/>
            <a:ext cx="3110133" cy="2361744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05609" y="1850948"/>
            <a:ext cx="564127" cy="564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ircular Arrow 57"/>
          <p:cNvSpPr/>
          <p:nvPr/>
        </p:nvSpPr>
        <p:spPr>
          <a:xfrm>
            <a:off x="5476568" y="1357375"/>
            <a:ext cx="3013365" cy="2583698"/>
          </a:xfrm>
          <a:prstGeom prst="circularArrow">
            <a:avLst>
              <a:gd name="adj1" fmla="val 1148"/>
              <a:gd name="adj2" fmla="val 428692"/>
              <a:gd name="adj3" fmla="val 682521"/>
              <a:gd name="adj4" fmla="val 9227311"/>
              <a:gd name="adj5" fmla="val 7722"/>
            </a:avLst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>
              <a:solidFill>
                <a:schemeClr val="tx1"/>
              </a:solidFill>
            </a:endParaRPr>
          </a:p>
        </p:txBody>
      </p:sp>
      <p:sp>
        <p:nvSpPr>
          <p:cNvPr id="14" name="Isosceles Triangle 13"/>
          <p:cNvSpPr/>
          <p:nvPr/>
        </p:nvSpPr>
        <p:spPr>
          <a:xfrm>
            <a:off x="6175576" y="1543435"/>
            <a:ext cx="320406" cy="276212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5" name="Isosceles Triangle 14"/>
          <p:cNvSpPr/>
          <p:nvPr/>
        </p:nvSpPr>
        <p:spPr>
          <a:xfrm>
            <a:off x="5652218" y="2941601"/>
            <a:ext cx="320406" cy="276212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6" name="Isosceles Triangle 15"/>
          <p:cNvSpPr/>
          <p:nvPr/>
        </p:nvSpPr>
        <p:spPr>
          <a:xfrm>
            <a:off x="7383466" y="1512548"/>
            <a:ext cx="320406" cy="27621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sp>
        <p:nvSpPr>
          <p:cNvPr id="17" name="Isosceles Triangle 16"/>
          <p:cNvSpPr/>
          <p:nvPr/>
        </p:nvSpPr>
        <p:spPr>
          <a:xfrm>
            <a:off x="8122852" y="2487591"/>
            <a:ext cx="320406" cy="27621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SG" dirty="0"/>
          </a:p>
        </p:txBody>
      </p:sp>
      <p:pic>
        <p:nvPicPr>
          <p:cNvPr id="18" name="Picture 17" descr="A person standing in a bathroom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30889" r="13879"/>
          <a:stretch/>
        </p:blipFill>
        <p:spPr>
          <a:xfrm>
            <a:off x="5367130" y="3497644"/>
            <a:ext cx="3281541" cy="2611607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Beacon</a:t>
            </a:r>
          </a:p>
        </p:txBody>
      </p:sp>
    </p:spTree>
    <p:extLst>
      <p:ext uri="{BB962C8B-B14F-4D97-AF65-F5344CB8AC3E}">
        <p14:creationId xmlns:p14="http://schemas.microsoft.com/office/powerpoint/2010/main" val="9300046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95" y="1189311"/>
            <a:ext cx="6461964" cy="5509663"/>
          </a:xfrm>
        </p:spPr>
        <p:txBody>
          <a:bodyPr>
            <a:normAutofit/>
          </a:bodyPr>
          <a:lstStyle/>
          <a:p>
            <a:r>
              <a:rPr lang="en-US" sz="2600" dirty="0"/>
              <a:t>Open BLE beacon </a:t>
            </a:r>
            <a:r>
              <a:rPr lang="en-US" sz="2600" u="sng" dirty="0"/>
              <a:t>format</a:t>
            </a:r>
            <a:r>
              <a:rPr lang="en-US" sz="2600" dirty="0"/>
              <a:t> from Google</a:t>
            </a:r>
          </a:p>
          <a:p>
            <a:r>
              <a:rPr lang="en-US" sz="2600" dirty="0"/>
              <a:t>Part of Google beacon platform</a:t>
            </a:r>
          </a:p>
          <a:p>
            <a:r>
              <a:rPr lang="en-US" sz="2600" dirty="0"/>
              <a:t>Can be detected by both Android and iOS devices</a:t>
            </a:r>
          </a:p>
          <a:p>
            <a:r>
              <a:rPr lang="en-US" sz="2600" dirty="0"/>
              <a:t>Can broadcast different types of payload: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-UID: unique and static ID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-URL: compressed URL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-TLM (telemetry): beacon status data, should be interleaved with UID/EID, encrypted </a:t>
            </a:r>
            <a:r>
              <a:rPr lang="en-US" sz="2200" dirty="0" err="1"/>
              <a:t>eTLM</a:t>
            </a:r>
            <a:r>
              <a:rPr lang="en-US" sz="2200" dirty="0"/>
              <a:t> version is available</a:t>
            </a:r>
          </a:p>
          <a:p>
            <a:pPr marL="646113" lvl="1" indent="-285750">
              <a:buFont typeface="Wingdings" panose="05000000000000000000" pitchFamily="2" charset="2"/>
              <a:buChar char="§"/>
            </a:pPr>
            <a:r>
              <a:rPr lang="en-US" sz="2200" dirty="0" err="1"/>
              <a:t>Eddystone</a:t>
            </a:r>
            <a:r>
              <a:rPr lang="en-US" sz="2200" dirty="0"/>
              <a:t>-EID: time-varying beacon frame, resolved to stable information by a linked resolver, such as Google Proximity Beacon API.</a:t>
            </a:r>
          </a:p>
          <a:p>
            <a:r>
              <a:rPr lang="en-US" sz="2600" dirty="0"/>
              <a:t>Puck supports </a:t>
            </a:r>
            <a:r>
              <a:rPr lang="en-US" sz="2600" dirty="0" err="1"/>
              <a:t>Eddystone</a:t>
            </a:r>
            <a:r>
              <a:rPr lang="en-US" sz="2600" dirty="0"/>
              <a:t>-URL</a:t>
            </a:r>
          </a:p>
          <a:p>
            <a:endParaRPr lang="en-MY" sz="2400" dirty="0"/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</a:t>
            </a:r>
            <a:r>
              <a:rPr lang="en-MY" sz="4000" dirty="0" err="1"/>
              <a:t>Eddystone</a:t>
            </a:r>
            <a:endParaRPr lang="en-MY" sz="4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634" y="1054665"/>
            <a:ext cx="1732048" cy="17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767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7"/>
            <a:ext cx="7492810" cy="2881278"/>
          </a:xfrm>
        </p:spPr>
        <p:txBody>
          <a:bodyPr>
            <a:normAutofit/>
          </a:bodyPr>
          <a:lstStyle/>
          <a:p>
            <a:r>
              <a:rPr lang="en-US" sz="2800" dirty="0"/>
              <a:t>Simple way:</a:t>
            </a:r>
          </a:p>
          <a:p>
            <a:pPr lvl="1"/>
            <a:r>
              <a:rPr lang="en-US" sz="2500" dirty="0">
                <a:latin typeface="Consolas" panose="020B0609020204030204" pitchFamily="49" charset="0"/>
              </a:rPr>
              <a:t>require(“</a:t>
            </a:r>
            <a:r>
              <a:rPr lang="en-US" sz="2500" dirty="0" err="1">
                <a:latin typeface="Consolas" panose="020B0609020204030204" pitchFamily="49" charset="0"/>
              </a:rPr>
              <a:t>ble_eddystone</a:t>
            </a:r>
            <a:r>
              <a:rPr lang="en-US" sz="2500" dirty="0">
                <a:latin typeface="Consolas" panose="020B0609020204030204" pitchFamily="49" charset="0"/>
              </a:rPr>
              <a:t>”).advertise(“goo.gl/B3J0Oc”);</a:t>
            </a:r>
          </a:p>
          <a:p>
            <a:r>
              <a:rPr lang="en-US" sz="2800" dirty="0"/>
              <a:t>Another way:</a:t>
            </a:r>
          </a:p>
          <a:p>
            <a:pPr lvl="1"/>
            <a:r>
              <a:rPr lang="en-US" sz="2500" dirty="0" err="1">
                <a:latin typeface="Consolas" panose="020B0609020204030204" pitchFamily="49" charset="0"/>
              </a:rPr>
              <a:t>NRF.setAdvertising</a:t>
            </a:r>
            <a:r>
              <a:rPr lang="en-US" sz="2500" dirty="0">
                <a:latin typeface="Consolas" panose="020B0609020204030204" pitchFamily="49" charset="0"/>
              </a:rPr>
              <a:t>(&lt;data&gt;, &lt;options&gt;)</a:t>
            </a:r>
          </a:p>
          <a:p>
            <a:pPr lvl="1"/>
            <a:r>
              <a:rPr lang="en-US" sz="2500" dirty="0"/>
              <a:t>Allows you to customize the data to be sent through Bluetooth</a:t>
            </a:r>
          </a:p>
          <a:p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Beacon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6488668"/>
            <a:ext cx="6228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MY" dirty="0">
                <a:hlinkClick r:id="rId4"/>
              </a:rPr>
              <a:t>https://www.espruino.com/Reference#l_NRF_setAdvertising</a:t>
            </a:r>
            <a:r>
              <a:rPr lang="en-MY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34590" t="48231" r="36065" b="22239"/>
          <a:stretch/>
        </p:blipFill>
        <p:spPr>
          <a:xfrm>
            <a:off x="374755" y="3990232"/>
            <a:ext cx="4676931" cy="2508296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387324" y="3976722"/>
            <a:ext cx="3546814" cy="1794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>
                <a:latin typeface="Consolas" panose="020B0609020204030204" pitchFamily="49" charset="0"/>
              </a:rPr>
              <a:t>NRF.setTxPower</a:t>
            </a:r>
            <a:r>
              <a:rPr lang="en-US" sz="25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2500" dirty="0"/>
              <a:t>Configure the transmission power (in units of dBm)</a:t>
            </a:r>
          </a:p>
          <a:p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</p:spTree>
    <p:extLst>
      <p:ext uri="{BB962C8B-B14F-4D97-AF65-F5344CB8AC3E}">
        <p14:creationId xmlns:p14="http://schemas.microsoft.com/office/powerpoint/2010/main" val="5917072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6"/>
            <a:ext cx="7492810" cy="5564518"/>
          </a:xfrm>
        </p:spPr>
        <p:txBody>
          <a:bodyPr>
            <a:normAutofit/>
          </a:bodyPr>
          <a:lstStyle/>
          <a:p>
            <a:r>
              <a:rPr lang="en-US" sz="2600" dirty="0"/>
              <a:t>There are two types of Bluetooth broadcast that is supported by the Puck.js</a:t>
            </a:r>
          </a:p>
          <a:p>
            <a:r>
              <a:rPr lang="en-US" sz="2600" b="1" dirty="0"/>
              <a:t>Advertising</a:t>
            </a:r>
          </a:p>
          <a:p>
            <a:pPr lvl="1"/>
            <a:r>
              <a:rPr lang="en-US" sz="2300" dirty="0"/>
              <a:t>The Puck advertise a Bluetooth message, it might or might not have a receiver</a:t>
            </a:r>
          </a:p>
          <a:p>
            <a:pPr lvl="1"/>
            <a:r>
              <a:rPr lang="en-US" sz="2300" dirty="0"/>
              <a:t>Message can be read by all other beacons/Bluetooth scanners nearby</a:t>
            </a:r>
          </a:p>
          <a:p>
            <a:pPr lvl="1"/>
            <a:r>
              <a:rPr lang="en-US" sz="2300" dirty="0"/>
              <a:t>e.g. BLE Mesh</a:t>
            </a:r>
            <a:endParaRPr lang="en-US" sz="2600" dirty="0"/>
          </a:p>
          <a:p>
            <a:r>
              <a:rPr lang="en-US" sz="2600" b="1" dirty="0"/>
              <a:t>Pairing</a:t>
            </a:r>
          </a:p>
          <a:p>
            <a:pPr lvl="1"/>
            <a:r>
              <a:rPr lang="en-US" sz="2300" dirty="0"/>
              <a:t>The Puck searches for a receiver, establish a connection with it, then transmit the message</a:t>
            </a:r>
          </a:p>
          <a:p>
            <a:pPr lvl="1"/>
            <a:r>
              <a:rPr lang="en-US" sz="2300" dirty="0"/>
              <a:t>Can tell when the message is transmitted and received successfully (Using UART over BLE)</a:t>
            </a:r>
          </a:p>
          <a:p>
            <a:pPr lvl="1"/>
            <a:r>
              <a:rPr lang="en-US" sz="2300" dirty="0"/>
              <a:t>e.g. Puck to Puck communication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Broadcasting</a:t>
            </a:r>
          </a:p>
        </p:txBody>
      </p:sp>
    </p:spTree>
    <p:extLst>
      <p:ext uri="{BB962C8B-B14F-4D97-AF65-F5344CB8AC3E}">
        <p14:creationId xmlns:p14="http://schemas.microsoft.com/office/powerpoint/2010/main" val="3242978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Puck can listen to other Bluetooth broadcasts nearby</a:t>
            </a:r>
          </a:p>
          <a:p>
            <a:r>
              <a:rPr lang="en-MY" sz="2500" dirty="0"/>
              <a:t>Can act as a relay to increase the effective range of broadcast</a:t>
            </a:r>
          </a:p>
          <a:p>
            <a:r>
              <a:rPr lang="en-MY" sz="2500" dirty="0"/>
              <a:t>Puck to Puck communication has been tested</a:t>
            </a:r>
          </a:p>
          <a:p>
            <a:r>
              <a:rPr lang="en-MY" sz="2500" dirty="0"/>
              <a:t>Maximum range: ~10m (unobstructed)</a:t>
            </a:r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BLE Mesh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1836" y="3562470"/>
            <a:ext cx="3695937" cy="2542534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4982818" y="3432313"/>
            <a:ext cx="3896139" cy="2756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MY" sz="2500" dirty="0"/>
              <a:t>Use case:</a:t>
            </a:r>
          </a:p>
          <a:p>
            <a:r>
              <a:rPr lang="en-MY" sz="2500" dirty="0"/>
              <a:t>Puck broadcast sensor data </a:t>
            </a:r>
          </a:p>
          <a:p>
            <a:r>
              <a:rPr lang="en-MY" sz="2500" dirty="0"/>
              <a:t>Sensor data read by nearby Pucks and rebroadcasted</a:t>
            </a:r>
          </a:p>
          <a:p>
            <a:r>
              <a:rPr lang="en-MY" sz="2500" dirty="0"/>
              <a:t>Extend range + Ensure data gets to the intended recipient (e.g. a gateway)</a:t>
            </a:r>
          </a:p>
        </p:txBody>
      </p:sp>
    </p:spTree>
    <p:extLst>
      <p:ext uri="{BB962C8B-B14F-4D97-AF65-F5344CB8AC3E}">
        <p14:creationId xmlns:p14="http://schemas.microsoft.com/office/powerpoint/2010/main" val="8045575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/>
          <a:srcRect l="14433" t="20177" r="15377" b="18446"/>
          <a:stretch/>
        </p:blipFill>
        <p:spPr>
          <a:xfrm>
            <a:off x="7437620" y="1584732"/>
            <a:ext cx="1379096" cy="12059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6"/>
            <a:ext cx="7492810" cy="4297087"/>
          </a:xfrm>
        </p:spPr>
        <p:txBody>
          <a:bodyPr>
            <a:normAutofit/>
          </a:bodyPr>
          <a:lstStyle/>
          <a:p>
            <a:r>
              <a:rPr lang="en-US" sz="2600" dirty="0">
                <a:sym typeface="Wingdings"/>
              </a:rPr>
              <a:t>Connection between three </a:t>
            </a:r>
            <a:r>
              <a:rPr lang="en-US" sz="2600" dirty="0" err="1">
                <a:sym typeface="Wingdings"/>
              </a:rPr>
              <a:t>IoT</a:t>
            </a:r>
            <a:r>
              <a:rPr lang="en-US" sz="2600" dirty="0">
                <a:sym typeface="Wingdings"/>
              </a:rPr>
              <a:t> controllers possible</a:t>
            </a:r>
          </a:p>
          <a:p>
            <a:r>
              <a:rPr lang="en-US" sz="2600" dirty="0">
                <a:sym typeface="Wingdings"/>
              </a:rPr>
              <a:t>Able to expand to much more </a:t>
            </a:r>
            <a:r>
              <a:rPr lang="en-US" sz="2600" dirty="0" err="1">
                <a:sym typeface="Wingdings"/>
              </a:rPr>
              <a:t>IoT</a:t>
            </a:r>
            <a:r>
              <a:rPr lang="en-US" sz="2600" dirty="0">
                <a:sym typeface="Wingdings"/>
              </a:rPr>
              <a:t> controllers in the future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Mesh</a:t>
            </a:r>
          </a:p>
        </p:txBody>
      </p:sp>
      <p:pic>
        <p:nvPicPr>
          <p:cNvPr id="7" name="Picture 6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4336" y="3785600"/>
            <a:ext cx="1460958" cy="1460958"/>
          </a:xfrm>
          <a:prstGeom prst="rect">
            <a:avLst/>
          </a:prstGeom>
        </p:spPr>
      </p:pic>
      <p:pic>
        <p:nvPicPr>
          <p:cNvPr id="11" name="Picture 10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5930" y="2214131"/>
            <a:ext cx="1460958" cy="1460958"/>
          </a:xfrm>
          <a:prstGeom prst="rect">
            <a:avLst/>
          </a:prstGeom>
        </p:spPr>
      </p:pic>
      <p:pic>
        <p:nvPicPr>
          <p:cNvPr id="12" name="Picture 11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0566" y="4492636"/>
            <a:ext cx="1460958" cy="1460958"/>
          </a:xfrm>
          <a:prstGeom prst="rect">
            <a:avLst/>
          </a:prstGeom>
        </p:spPr>
      </p:pic>
      <p:pic>
        <p:nvPicPr>
          <p:cNvPr id="4" name="Picture 3" descr="A picture containing thing&#10;&#10;Description generated with high confide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753" y="4998283"/>
            <a:ext cx="1239811" cy="1859717"/>
          </a:xfrm>
          <a:prstGeom prst="rect">
            <a:avLst/>
          </a:prstGeom>
        </p:spPr>
      </p:pic>
      <p:pic>
        <p:nvPicPr>
          <p:cNvPr id="14" name="Picture 13" descr="A picture containing thing&#10;&#10;Description generated with high confide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844" y="2986789"/>
            <a:ext cx="1327254" cy="199088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267" y="3162924"/>
            <a:ext cx="1294373" cy="1093160"/>
          </a:xfrm>
          <a:prstGeom prst="rect">
            <a:avLst/>
          </a:prstGeom>
        </p:spPr>
      </p:pic>
      <p:pic>
        <p:nvPicPr>
          <p:cNvPr id="17" name="Picture 16" descr="A picture containing iPod, electronics&#10;&#10;Description generated with very high confidence"/>
          <p:cNvPicPr>
            <a:picLocks noChangeAspect="1"/>
          </p:cNvPicPr>
          <p:nvPr/>
        </p:nvPicPr>
        <p:blipFill rotWithShape="1">
          <a:blip r:embed="rId8"/>
          <a:srcRect l="22531" t="12417" r="32686" b="16949"/>
          <a:stretch/>
        </p:blipFill>
        <p:spPr>
          <a:xfrm>
            <a:off x="2668249" y="5256640"/>
            <a:ext cx="959371" cy="108419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4433" t="20177" r="15377" b="18446"/>
          <a:stretch/>
        </p:blipFill>
        <p:spPr>
          <a:xfrm>
            <a:off x="2368446" y="2166850"/>
            <a:ext cx="1379096" cy="1205936"/>
          </a:xfrm>
          <a:prstGeom prst="rect">
            <a:avLst/>
          </a:prstGeom>
        </p:spPr>
      </p:pic>
      <p:pic>
        <p:nvPicPr>
          <p:cNvPr id="22" name="Picture 21" descr="A picture containing white, sitting, wall, next&#10;&#10;Description generated with high confidenc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20154" y="5546981"/>
            <a:ext cx="1311019" cy="1311019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3582649" y="3312826"/>
            <a:ext cx="569626" cy="65956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cxnSpLocks/>
          </p:cNvCxnSpPr>
          <p:nvPr/>
        </p:nvCxnSpPr>
        <p:spPr>
          <a:xfrm>
            <a:off x="2056151" y="3929921"/>
            <a:ext cx="1736360" cy="50716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 flipH="1">
            <a:off x="944380" y="4364636"/>
            <a:ext cx="182380" cy="7020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1366603" y="5683770"/>
            <a:ext cx="116673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cxnSpLocks/>
            <a:endCxn id="22" idx="1"/>
          </p:cNvCxnSpPr>
          <p:nvPr/>
        </p:nvCxnSpPr>
        <p:spPr>
          <a:xfrm>
            <a:off x="3717561" y="5771213"/>
            <a:ext cx="802593" cy="43127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H="1">
            <a:off x="4871803" y="3417757"/>
            <a:ext cx="584618" cy="569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cxnSpLocks/>
          </p:cNvCxnSpPr>
          <p:nvPr/>
        </p:nvCxnSpPr>
        <p:spPr>
          <a:xfrm>
            <a:off x="2970551" y="3465226"/>
            <a:ext cx="132413" cy="17213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cxnSpLocks/>
          </p:cNvCxnSpPr>
          <p:nvPr/>
        </p:nvCxnSpPr>
        <p:spPr>
          <a:xfrm>
            <a:off x="1906249" y="4349645"/>
            <a:ext cx="747010" cy="9268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cxnSpLocks/>
            <a:endCxn id="22" idx="0"/>
          </p:cNvCxnSpPr>
          <p:nvPr/>
        </p:nvCxnSpPr>
        <p:spPr>
          <a:xfrm>
            <a:off x="4829331" y="4994223"/>
            <a:ext cx="346333" cy="55275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cxnSpLocks/>
          </p:cNvCxnSpPr>
          <p:nvPr/>
        </p:nvCxnSpPr>
        <p:spPr>
          <a:xfrm flipV="1">
            <a:off x="5713750" y="5651292"/>
            <a:ext cx="312296" cy="2273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/>
            <a:endCxn id="14" idx="1"/>
          </p:cNvCxnSpPr>
          <p:nvPr/>
        </p:nvCxnSpPr>
        <p:spPr>
          <a:xfrm>
            <a:off x="6133475" y="3435246"/>
            <a:ext cx="1533369" cy="54698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3780020" y="2685738"/>
            <a:ext cx="1376596" cy="2073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cxnSpLocks/>
          </p:cNvCxnSpPr>
          <p:nvPr/>
        </p:nvCxnSpPr>
        <p:spPr>
          <a:xfrm>
            <a:off x="8052216" y="2805659"/>
            <a:ext cx="162394" cy="38724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cxnSpLocks/>
          </p:cNvCxnSpPr>
          <p:nvPr/>
        </p:nvCxnSpPr>
        <p:spPr>
          <a:xfrm>
            <a:off x="5878643" y="3510197"/>
            <a:ext cx="462196" cy="10917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cxnSpLocks/>
          </p:cNvCxnSpPr>
          <p:nvPr/>
        </p:nvCxnSpPr>
        <p:spPr>
          <a:xfrm flipH="1">
            <a:off x="6880485" y="2820649"/>
            <a:ext cx="826957" cy="188626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286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3692" y="678885"/>
            <a:ext cx="7015397" cy="6179115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Puck #1 broadcast temperature data (using </a:t>
            </a:r>
            <a:r>
              <a:rPr lang="en-US" sz="2600" dirty="0" err="1">
                <a:latin typeface="Consolas" panose="020B0609020204030204" pitchFamily="49" charset="0"/>
              </a:rPr>
              <a:t>NRF.setAdvertising</a:t>
            </a:r>
            <a:r>
              <a:rPr lang="en-US" sz="2600" dirty="0">
                <a:latin typeface="Consolas" panose="020B0609020204030204" pitchFamily="49" charset="0"/>
              </a:rPr>
              <a:t>())</a:t>
            </a: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endParaRPr lang="en-US" sz="2600" dirty="0">
              <a:latin typeface="Consolas" panose="020B0609020204030204" pitchFamily="49" charset="0"/>
              <a:sym typeface="Wingdings"/>
            </a:endParaRPr>
          </a:p>
          <a:p>
            <a:r>
              <a:rPr lang="en-US" sz="2600" dirty="0">
                <a:sym typeface="Wingdings"/>
              </a:rPr>
              <a:t>Puck #2 will scan for Bluetooth broadcast from Puck #1. If found, it will rebroadcast the same temperature data</a:t>
            </a:r>
          </a:p>
          <a:p>
            <a:endParaRPr lang="en-US" sz="2600" dirty="0">
              <a:sym typeface="Wingdings"/>
            </a:endParaRPr>
          </a:p>
          <a:p>
            <a:endParaRPr lang="en-US" sz="2600" dirty="0">
              <a:sym typeface="Wingdings"/>
            </a:endParaRPr>
          </a:p>
          <a:p>
            <a:r>
              <a:rPr lang="en-US" sz="2600" dirty="0">
                <a:sym typeface="Wingdings"/>
              </a:rPr>
              <a:t>When the </a:t>
            </a:r>
            <a:r>
              <a:rPr lang="en-US" sz="2600" dirty="0" err="1">
                <a:sym typeface="Wingdings"/>
              </a:rPr>
              <a:t>micro:bit</a:t>
            </a:r>
            <a:r>
              <a:rPr lang="en-US" sz="2600" dirty="0">
                <a:sym typeface="Wingdings"/>
              </a:rPr>
              <a:t> detects the temperature data, the LED on board will turn on.</a:t>
            </a:r>
            <a:br>
              <a:rPr lang="en-US" sz="2600" dirty="0">
                <a:sym typeface="Wingdings"/>
              </a:rPr>
            </a:br>
            <a:endParaRPr lang="en-US" sz="2600" dirty="0">
              <a:sym typeface="Wingdings"/>
            </a:endParaRPr>
          </a:p>
          <a:p>
            <a:r>
              <a:rPr lang="en-US" sz="2000" dirty="0">
                <a:sym typeface="Wingdings"/>
              </a:rPr>
              <a:t>Note: only Puck #1 and #2 requires programming beforehand, the </a:t>
            </a:r>
            <a:r>
              <a:rPr lang="en-US" sz="2000" dirty="0" err="1">
                <a:sym typeface="Wingdings"/>
              </a:rPr>
              <a:t>micro:bit</a:t>
            </a:r>
            <a:r>
              <a:rPr lang="en-US" sz="2000" dirty="0">
                <a:sym typeface="Wingdings"/>
              </a:rPr>
              <a:t> does not contain any preloaded code</a:t>
            </a:r>
          </a:p>
          <a:p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040283" y="0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Bluetooth Mesh</a:t>
            </a:r>
          </a:p>
        </p:txBody>
      </p:sp>
      <p:pic>
        <p:nvPicPr>
          <p:cNvPr id="4" name="Picture 3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9" y="320372"/>
            <a:ext cx="1699552" cy="1699552"/>
          </a:xfrm>
          <a:prstGeom prst="rect">
            <a:avLst/>
          </a:prstGeom>
        </p:spPr>
      </p:pic>
      <p:pic>
        <p:nvPicPr>
          <p:cNvPr id="10" name="Picture 9" descr="A picture containing white, indoor, sitting, seat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97" y="2631357"/>
            <a:ext cx="1699552" cy="16995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514" y="5366479"/>
            <a:ext cx="1560613" cy="1318012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302302" y="553969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Puck #1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44840" y="2804992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Puck #2</a:t>
            </a:r>
            <a:endParaRPr lang="en-US" sz="23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214860" y="4948584"/>
            <a:ext cx="1511508" cy="495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/>
              <a:t>Micro:bit</a:t>
            </a:r>
            <a:endParaRPr lang="en-US" sz="2800" dirty="0">
              <a:sym typeface="Wingdings"/>
            </a:endParaRPr>
          </a:p>
          <a:p>
            <a:endParaRPr lang="en-MY" sz="2600" dirty="0"/>
          </a:p>
        </p:txBody>
      </p:sp>
      <p:sp>
        <p:nvSpPr>
          <p:cNvPr id="18" name="Arrow: Down 17"/>
          <p:cNvSpPr/>
          <p:nvPr/>
        </p:nvSpPr>
        <p:spPr>
          <a:xfrm>
            <a:off x="794479" y="1768839"/>
            <a:ext cx="494676" cy="10493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9" name="Arrow: Down 18"/>
          <p:cNvSpPr/>
          <p:nvPr/>
        </p:nvSpPr>
        <p:spPr>
          <a:xfrm>
            <a:off x="781987" y="3974891"/>
            <a:ext cx="494676" cy="10493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l="11803" t="18394" r="37213" b="57613"/>
          <a:stretch/>
        </p:blipFill>
        <p:spPr>
          <a:xfrm>
            <a:off x="2203555" y="1431562"/>
            <a:ext cx="6745574" cy="169181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6"/>
          <a:srcRect l="11967" t="26084" r="30000" b="62227"/>
          <a:stretch/>
        </p:blipFill>
        <p:spPr>
          <a:xfrm>
            <a:off x="2188564" y="4174759"/>
            <a:ext cx="6563340" cy="70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6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1316906" y="1001747"/>
            <a:ext cx="6687841" cy="5121999"/>
            <a:chOff x="1447806" y="1429846"/>
            <a:chExt cx="6171114" cy="4726255"/>
          </a:xfrm>
        </p:grpSpPr>
        <p:grpSp>
          <p:nvGrpSpPr>
            <p:cNvPr id="6" name="Group 5"/>
            <p:cNvGrpSpPr/>
            <p:nvPr/>
          </p:nvGrpSpPr>
          <p:grpSpPr>
            <a:xfrm>
              <a:off x="1447806" y="1429846"/>
              <a:ext cx="6171114" cy="4614763"/>
              <a:chOff x="1588677" y="1416967"/>
              <a:chExt cx="6171114" cy="4614763"/>
            </a:xfrm>
          </p:grpSpPr>
          <p:pic>
            <p:nvPicPr>
              <p:cNvPr id="4100" name="Picture 4" descr="Image result for disrupted industries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88677" y="1416967"/>
                <a:ext cx="6171114" cy="4614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258355" y="3219718"/>
                <a:ext cx="2820473" cy="10174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679730" y="3462738"/>
                <a:ext cx="1977722" cy="52322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/>
                  <a:t>Who’s next?</a:t>
                </a:r>
                <a:endParaRPr lang="en-SG" sz="2800" dirty="0"/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1571223" y="5705341"/>
              <a:ext cx="1236371" cy="450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Disrupted Industries</a:t>
            </a:r>
          </a:p>
        </p:txBody>
      </p:sp>
    </p:spTree>
    <p:extLst>
      <p:ext uri="{BB962C8B-B14F-4D97-AF65-F5344CB8AC3E}">
        <p14:creationId xmlns:p14="http://schemas.microsoft.com/office/powerpoint/2010/main" val="1129415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846" y="1181056"/>
            <a:ext cx="7492810" cy="4297087"/>
          </a:xfrm>
        </p:spPr>
        <p:txBody>
          <a:bodyPr>
            <a:normAutofit/>
          </a:bodyPr>
          <a:lstStyle/>
          <a:p>
            <a:r>
              <a:rPr lang="en-US" sz="2600" dirty="0"/>
              <a:t>The sender Puck can scan all nearby Bluetooth devices and filter out the devices you want to connect to.</a:t>
            </a:r>
          </a:p>
          <a:p>
            <a:r>
              <a:rPr lang="en-US" sz="2600" dirty="0"/>
              <a:t>No prior configuration on the receiving Puck is required</a:t>
            </a:r>
          </a:p>
          <a:p>
            <a:r>
              <a:rPr lang="en-US" sz="2600" dirty="0">
                <a:sym typeface="Wingdings"/>
              </a:rPr>
              <a:t>But if specific user defined functions is required, need to define on receiving Puck first</a:t>
            </a:r>
          </a:p>
          <a:p>
            <a:pPr lvl="1"/>
            <a:r>
              <a:rPr lang="en-US" sz="2300" dirty="0">
                <a:sym typeface="Wingdings"/>
              </a:rPr>
              <a:t>E.g. the </a:t>
            </a:r>
            <a:r>
              <a:rPr lang="en-US" sz="2300" dirty="0">
                <a:latin typeface="Consolas" panose="020B0609020204030204" pitchFamily="49" charset="0"/>
                <a:sym typeface="Wingdings"/>
              </a:rPr>
              <a:t>rebroadcast()</a:t>
            </a:r>
            <a:r>
              <a:rPr lang="en-US" sz="2300" dirty="0">
                <a:sym typeface="Wingdings"/>
              </a:rPr>
              <a:t> function in the picture below</a:t>
            </a:r>
          </a:p>
          <a:p>
            <a:endParaRPr lang="en-MY" sz="2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Puck to Puck Comm.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1312" t="43915" r="5737" b="34262"/>
          <a:stretch/>
        </p:blipFill>
        <p:spPr>
          <a:xfrm>
            <a:off x="299802" y="4542020"/>
            <a:ext cx="5231567" cy="203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37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5251245"/>
          </a:xfrm>
        </p:spPr>
        <p:txBody>
          <a:bodyPr>
            <a:normAutofit lnSpcReduction="10000"/>
          </a:bodyPr>
          <a:lstStyle/>
          <a:p>
            <a:r>
              <a:rPr lang="en-MY" sz="2500" dirty="0"/>
              <a:t>Light Sensor</a:t>
            </a:r>
          </a:p>
          <a:p>
            <a:pPr lvl="1"/>
            <a:r>
              <a:rPr lang="en-MY" sz="2200" dirty="0"/>
              <a:t>Measure the “brightness” of the environment around the Puck</a:t>
            </a:r>
          </a:p>
          <a:p>
            <a:r>
              <a:rPr lang="en-MY" sz="2500" dirty="0"/>
              <a:t>Temperature Sensor</a:t>
            </a:r>
          </a:p>
          <a:p>
            <a:pPr lvl="1"/>
            <a:r>
              <a:rPr lang="en-MY" sz="2200" dirty="0"/>
              <a:t>Measure surrounding temperature</a:t>
            </a:r>
          </a:p>
          <a:p>
            <a:r>
              <a:rPr lang="en-MY" sz="2500" dirty="0"/>
              <a:t>NFC (Near Field Communication)</a:t>
            </a:r>
          </a:p>
          <a:p>
            <a:pPr lvl="1"/>
            <a:r>
              <a:rPr lang="en-MY" sz="2400" dirty="0"/>
              <a:t>Broadcast any data, can be received by NFC-enabled phones</a:t>
            </a:r>
          </a:p>
          <a:p>
            <a:r>
              <a:rPr lang="en-MY" sz="2500" dirty="0"/>
              <a:t>IR (Infrared)</a:t>
            </a:r>
          </a:p>
          <a:p>
            <a:pPr lvl="1"/>
            <a:r>
              <a:rPr lang="en-MY" sz="2200" dirty="0"/>
              <a:t>Act as a controller, can be used as a power on switch</a:t>
            </a:r>
          </a:p>
          <a:p>
            <a:r>
              <a:rPr lang="en-MY" sz="2500" dirty="0"/>
              <a:t>GPIO Pins, LED and Button</a:t>
            </a:r>
          </a:p>
          <a:p>
            <a:pPr lvl="1"/>
            <a:r>
              <a:rPr lang="en-MY" sz="2400" dirty="0"/>
              <a:t>GPIO Pins capable of PWM, SPI, I2C, UART, Analog Input</a:t>
            </a:r>
          </a:p>
          <a:p>
            <a:pPr lvl="1"/>
            <a:r>
              <a:rPr lang="en-MY" sz="2400" dirty="0"/>
              <a:t>Three LEDs for indication or alert purposes</a:t>
            </a:r>
          </a:p>
          <a:p>
            <a:pPr lvl="1"/>
            <a:r>
              <a:rPr lang="en-MY" sz="2400" dirty="0"/>
              <a:t>Push button can be used for user input </a:t>
            </a:r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Other Features</a:t>
            </a:r>
          </a:p>
        </p:txBody>
      </p:sp>
    </p:spTree>
    <p:extLst>
      <p:ext uri="{BB962C8B-B14F-4D97-AF65-F5344CB8AC3E}">
        <p14:creationId xmlns:p14="http://schemas.microsoft.com/office/powerpoint/2010/main" val="1954324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90445"/>
            <a:ext cx="4229525" cy="5382883"/>
          </a:xfrm>
        </p:spPr>
        <p:txBody>
          <a:bodyPr>
            <a:normAutofit lnSpcReduction="10000"/>
          </a:bodyPr>
          <a:lstStyle/>
          <a:p>
            <a:r>
              <a:rPr lang="en-MY" sz="2600" dirty="0"/>
              <a:t>Update using </a:t>
            </a:r>
            <a:r>
              <a:rPr lang="en-MY" sz="2600" b="1" dirty="0" err="1"/>
              <a:t>nRF</a:t>
            </a:r>
            <a:r>
              <a:rPr lang="en-MY" sz="2600" b="1" dirty="0"/>
              <a:t> Toolbox App (Android &amp; iOS)</a:t>
            </a:r>
          </a:p>
          <a:p>
            <a:r>
              <a:rPr lang="en-MY" sz="2600" dirty="0"/>
              <a:t>Download the binaries from the official site</a:t>
            </a:r>
          </a:p>
          <a:p>
            <a:r>
              <a:rPr lang="en-MY" sz="2600" dirty="0"/>
              <a:t>Reset the Puck and boot it in debug mode</a:t>
            </a:r>
          </a:p>
          <a:p>
            <a:r>
              <a:rPr lang="en-MY" sz="2600" dirty="0"/>
              <a:t>Upload the firmware to the Puck using the app</a:t>
            </a:r>
          </a:p>
          <a:p>
            <a:r>
              <a:rPr lang="en-MY" sz="2600" dirty="0"/>
              <a:t>Puck.js is still actively developed – firmware updates to provide new functions are released occasionally</a:t>
            </a:r>
          </a:p>
          <a:p>
            <a:r>
              <a:rPr lang="en-MY" sz="2600" dirty="0"/>
              <a:t>Potential BLE5-supporting firmware</a:t>
            </a:r>
          </a:p>
          <a:p>
            <a:endParaRPr lang="en-MY" sz="22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Overview – Update Firmware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4772" r="60189"/>
          <a:stretch/>
        </p:blipFill>
        <p:spPr>
          <a:xfrm>
            <a:off x="5279366" y="1173193"/>
            <a:ext cx="3640347" cy="46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067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Materials:</a:t>
            </a:r>
          </a:p>
          <a:p>
            <a:pPr lvl="1"/>
            <a:r>
              <a:rPr lang="en-MY" sz="2200" dirty="0"/>
              <a:t>Tablet with Web Bluetooth enabled/PC</a:t>
            </a:r>
          </a:p>
          <a:p>
            <a:pPr lvl="1"/>
            <a:r>
              <a:rPr lang="en-MY" sz="2200" dirty="0"/>
              <a:t>Puck.js</a:t>
            </a:r>
          </a:p>
          <a:p>
            <a:r>
              <a:rPr lang="en-MY" sz="2500" dirty="0"/>
              <a:t>Steps (For Tablet):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Open Chrome Web Browser on the tablet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Navigate to </a:t>
            </a:r>
            <a:r>
              <a:rPr lang="en-MY" sz="2200" dirty="0">
                <a:hlinkClick r:id="rId3"/>
              </a:rPr>
              <a:t>http://www.espruino.com/ide/</a:t>
            </a:r>
            <a:r>
              <a:rPr lang="en-MY" sz="2200" dirty="0"/>
              <a:t> 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200" dirty="0"/>
              <a:t>Connect to the Puck by clicking the top left button (Yellow)</a:t>
            </a:r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(1)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65" y="4344120"/>
            <a:ext cx="3863766" cy="16458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6799" y="4158988"/>
            <a:ext cx="4161183" cy="2548950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644348" y="4890051"/>
            <a:ext cx="1537251" cy="71561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Action Button: Blank 1">
            <a:hlinkClick r:id="" action="ppaction://noaction" highlightClick="1"/>
          </p:cNvPr>
          <p:cNvSpPr/>
          <p:nvPr/>
        </p:nvSpPr>
        <p:spPr>
          <a:xfrm>
            <a:off x="7570033" y="149902"/>
            <a:ext cx="1409077" cy="86943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5000" b="1" dirty="0"/>
              <a:t>PC</a:t>
            </a:r>
          </a:p>
        </p:txBody>
      </p:sp>
    </p:spTree>
    <p:extLst>
      <p:ext uri="{BB962C8B-B14F-4D97-AF65-F5344CB8AC3E}">
        <p14:creationId xmlns:p14="http://schemas.microsoft.com/office/powerpoint/2010/main" val="924562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/>
              <a:t>For Windows user</a:t>
            </a:r>
          </a:p>
          <a:p>
            <a:r>
              <a:rPr lang="en-MY" sz="2500" dirty="0"/>
              <a:t>Steps (For PC):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For PC, go to </a:t>
            </a:r>
            <a:r>
              <a:rPr lang="en-MY" sz="2500" u="sng" dirty="0">
                <a:solidFill>
                  <a:schemeClr val="accent1"/>
                </a:solidFill>
              </a:rPr>
              <a:t>goo.gl/uK7Fz1 </a:t>
            </a:r>
            <a:r>
              <a:rPr lang="en-MY" sz="2500" dirty="0"/>
              <a:t>and install the Web IDE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Connect the Puck to your PC (Through Bluetooth options)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MY" sz="2500" dirty="0"/>
              <a:t>Connect to the Puck by clicking the top left button in the IDE (Yellow)</a:t>
            </a:r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(PC-1)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65" y="4344120"/>
            <a:ext cx="3863766" cy="16458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99" y="4158988"/>
            <a:ext cx="4161183" cy="2548950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644348" y="4890051"/>
            <a:ext cx="1537251" cy="71561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4952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" y="2425439"/>
            <a:ext cx="9146767" cy="443256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1828800" y="128188"/>
            <a:ext cx="6708550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(2)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99468" y="791747"/>
            <a:ext cx="4325541" cy="4297087"/>
          </a:xfrm>
        </p:spPr>
        <p:txBody>
          <a:bodyPr>
            <a:normAutofit/>
          </a:bodyPr>
          <a:lstStyle/>
          <a:p>
            <a:r>
              <a:rPr lang="en-MY" sz="2500" dirty="0"/>
              <a:t>Steps:</a:t>
            </a:r>
          </a:p>
          <a:p>
            <a:pPr marL="342900" lvl="1" indent="0">
              <a:buNone/>
            </a:pPr>
            <a:r>
              <a:rPr lang="en-MY" sz="2200" dirty="0"/>
              <a:t>4. Click the “Upload code” button</a:t>
            </a:r>
          </a:p>
          <a:p>
            <a:pPr marL="342900" lvl="1" indent="0">
              <a:buNone/>
            </a:pPr>
            <a:r>
              <a:rPr lang="en-MY" sz="2200" dirty="0"/>
              <a:t>5. The red LED on the Puck should be blinking now </a:t>
            </a:r>
            <a:endParaRPr lang="en-MY" sz="2500" dirty="0"/>
          </a:p>
          <a:p>
            <a:endParaRPr lang="en-MY" sz="2500"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4837043" y="198783"/>
            <a:ext cx="4187687" cy="200107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B5E6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166" y="350597"/>
            <a:ext cx="3868743" cy="175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807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123051"/>
            <a:ext cx="7127486" cy="4297087"/>
          </a:xfrm>
        </p:spPr>
        <p:txBody>
          <a:bodyPr>
            <a:normAutofit/>
          </a:bodyPr>
          <a:lstStyle/>
          <a:p>
            <a:r>
              <a:rPr lang="en-MY" sz="2500" dirty="0"/>
              <a:t>There are several codes preloaded in the tablet to showcase the sensors </a:t>
            </a:r>
          </a:p>
          <a:p>
            <a:r>
              <a:rPr lang="en-MY" sz="2500" dirty="0"/>
              <a:t>Feel free to try them out!</a:t>
            </a:r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6605" t="44433" r="18960"/>
          <a:stretch/>
        </p:blipFill>
        <p:spPr>
          <a:xfrm>
            <a:off x="504968" y="4408227"/>
            <a:ext cx="3985146" cy="22755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805" y="2838820"/>
            <a:ext cx="3142857" cy="1371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8242" r="7711"/>
          <a:stretch/>
        </p:blipFill>
        <p:spPr>
          <a:xfrm>
            <a:off x="5377218" y="1888082"/>
            <a:ext cx="3439236" cy="2301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l="11940" r="5224"/>
          <a:stretch/>
        </p:blipFill>
        <p:spPr>
          <a:xfrm>
            <a:off x="5377217" y="4394579"/>
            <a:ext cx="3487036" cy="2367886"/>
          </a:xfrm>
          <a:prstGeom prst="rect">
            <a:avLst/>
          </a:prstGeom>
        </p:spPr>
      </p:pic>
      <p:sp>
        <p:nvSpPr>
          <p:cNvPr id="9" name="Arrow: Down 8"/>
          <p:cNvSpPr/>
          <p:nvPr/>
        </p:nvSpPr>
        <p:spPr>
          <a:xfrm>
            <a:off x="1351128" y="4080681"/>
            <a:ext cx="627797" cy="723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Arrow: Down 11"/>
          <p:cNvSpPr/>
          <p:nvPr/>
        </p:nvSpPr>
        <p:spPr>
          <a:xfrm rot="13885609">
            <a:off x="4611524" y="3128075"/>
            <a:ext cx="627797" cy="18660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Arrow: Down 13"/>
          <p:cNvSpPr/>
          <p:nvPr/>
        </p:nvSpPr>
        <p:spPr>
          <a:xfrm>
            <a:off x="7167348" y="3960126"/>
            <a:ext cx="627797" cy="723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Rectangle 14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34217924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797" y="1173236"/>
            <a:ext cx="7127486" cy="4893436"/>
          </a:xfrm>
        </p:spPr>
        <p:txBody>
          <a:bodyPr>
            <a:normAutofit fontScale="92500" lnSpcReduction="10000"/>
          </a:bodyPr>
          <a:lstStyle/>
          <a:p>
            <a:r>
              <a:rPr lang="en-MY" sz="2500" b="1" dirty="0"/>
              <a:t>Training_LED.js</a:t>
            </a:r>
          </a:p>
          <a:p>
            <a:r>
              <a:rPr lang="en-MY" sz="2500" dirty="0"/>
              <a:t>Use the button to turn the LED on and off</a:t>
            </a:r>
          </a:p>
          <a:p>
            <a:endParaRPr lang="en-MY" sz="2500" dirty="0"/>
          </a:p>
          <a:p>
            <a:r>
              <a:rPr lang="en-MY" sz="2500" b="1" dirty="0"/>
              <a:t>Training_Magnetometer.js </a:t>
            </a:r>
          </a:p>
          <a:p>
            <a:r>
              <a:rPr lang="en-MY" sz="2500" dirty="0"/>
              <a:t>Turn on Green LED when metal is close by (e.g. scissors/some smartphones)</a:t>
            </a:r>
          </a:p>
          <a:p>
            <a:endParaRPr lang="en-MY" sz="2500" dirty="0"/>
          </a:p>
          <a:p>
            <a:r>
              <a:rPr lang="en-MY" sz="2500" b="1" dirty="0"/>
              <a:t>Training_capSense.js</a:t>
            </a:r>
          </a:p>
          <a:p>
            <a:r>
              <a:rPr lang="en-MY" sz="2500" dirty="0"/>
              <a:t>Turn on Red LED when a finger is placed on D11</a:t>
            </a:r>
          </a:p>
          <a:p>
            <a:endParaRPr lang="en-MY" sz="2500" dirty="0"/>
          </a:p>
          <a:p>
            <a:r>
              <a:rPr lang="en-MY" sz="2500" b="1" dirty="0"/>
              <a:t>Training_Puck2Puck_Master.js</a:t>
            </a:r>
          </a:p>
          <a:p>
            <a:r>
              <a:rPr lang="en-MY" sz="2500" b="1" dirty="0"/>
              <a:t>Training_Puck2Puck_Slave.js </a:t>
            </a:r>
          </a:p>
          <a:p>
            <a:r>
              <a:rPr lang="en-MY" sz="2500" dirty="0"/>
              <a:t>The Master Puck can control the Slave’s LED</a:t>
            </a:r>
          </a:p>
          <a:p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(4)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21480802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807" y="1083295"/>
            <a:ext cx="7127486" cy="4893436"/>
          </a:xfrm>
        </p:spPr>
        <p:txBody>
          <a:bodyPr>
            <a:normAutofit/>
          </a:bodyPr>
          <a:lstStyle/>
          <a:p>
            <a:r>
              <a:rPr lang="en-MY" sz="2500" b="1" dirty="0"/>
              <a:t>Training_Light.js</a:t>
            </a:r>
          </a:p>
          <a:p>
            <a:r>
              <a:rPr lang="en-MY" sz="2500" dirty="0"/>
              <a:t>Turn on the LED when dark (cover the Puck with your fingers)</a:t>
            </a:r>
          </a:p>
          <a:p>
            <a:endParaRPr lang="en-MY" sz="2500" dirty="0"/>
          </a:p>
          <a:p>
            <a:r>
              <a:rPr lang="en-MY" sz="2500" b="1" dirty="0"/>
              <a:t>Other individual instructions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digitalWrite</a:t>
            </a:r>
            <a:r>
              <a:rPr lang="en-MY" sz="2000" dirty="0">
                <a:latin typeface="Consolas" panose="020B0609020204030204" pitchFamily="49" charset="0"/>
              </a:rPr>
              <a:t>(LED1, 0) – LED1/2/3, 0/1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E.getTemperature</a:t>
            </a:r>
            <a:r>
              <a:rPr lang="en-MY" sz="2000" dirty="0">
                <a:latin typeface="Consolas" panose="020B0609020204030204" pitchFamily="49" charset="0"/>
              </a:rPr>
              <a:t> – get temperature in C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Puck.getBatteryPercentage</a:t>
            </a:r>
            <a:r>
              <a:rPr lang="en-MY" sz="2000" dirty="0">
                <a:latin typeface="Consolas" panose="020B0609020204030204" pitchFamily="49" charset="0"/>
              </a:rPr>
              <a:t>()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Puck.light</a:t>
            </a:r>
            <a:r>
              <a:rPr lang="en-MY" sz="2000" dirty="0">
                <a:latin typeface="Consolas" panose="020B0609020204030204" pitchFamily="49" charset="0"/>
              </a:rPr>
              <a:t>() – light sensor</a:t>
            </a:r>
          </a:p>
          <a:p>
            <a:r>
              <a:rPr lang="en-MY" sz="2000" dirty="0" err="1">
                <a:latin typeface="Consolas" panose="020B0609020204030204" pitchFamily="49" charset="0"/>
              </a:rPr>
              <a:t>Puck.mag</a:t>
            </a:r>
            <a:r>
              <a:rPr lang="en-MY" sz="2000" dirty="0">
                <a:latin typeface="Consolas" panose="020B0609020204030204" pitchFamily="49" charset="0"/>
              </a:rPr>
              <a:t>() – get magnetometer reading (</a:t>
            </a:r>
            <a:r>
              <a:rPr lang="en-MY" sz="2000" dirty="0" err="1">
                <a:latin typeface="Consolas" panose="020B0609020204030204" pitchFamily="49" charset="0"/>
              </a:rPr>
              <a:t>x,y,z</a:t>
            </a:r>
            <a:r>
              <a:rPr lang="en-MY" sz="2000" dirty="0">
                <a:latin typeface="Consolas" panose="020B0609020204030204" pitchFamily="49" charset="0"/>
              </a:rPr>
              <a:t> coordinates)</a:t>
            </a:r>
          </a:p>
          <a:p>
            <a:endParaRPr lang="en-MY" sz="2500" b="1" dirty="0"/>
          </a:p>
          <a:p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Hands on (5)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25673228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725" y="1263177"/>
            <a:ext cx="8394491" cy="5392456"/>
          </a:xfrm>
        </p:spPr>
        <p:txBody>
          <a:bodyPr>
            <a:normAutofit/>
          </a:bodyPr>
          <a:lstStyle/>
          <a:p>
            <a:r>
              <a:rPr lang="en-MY" sz="2500" b="1" dirty="0"/>
              <a:t>What does this code do?</a:t>
            </a:r>
          </a:p>
          <a:p>
            <a:endParaRPr lang="en-MY" sz="2500" dirty="0"/>
          </a:p>
          <a:p>
            <a:r>
              <a:rPr lang="en-MY" sz="2500" b="1" dirty="0"/>
              <a:t>Setup</a:t>
            </a:r>
          </a:p>
          <a:p>
            <a:r>
              <a:rPr lang="en-MY" sz="2500" dirty="0"/>
              <a:t>Download </a:t>
            </a:r>
            <a:r>
              <a:rPr lang="en-MY" sz="2500" b="1" u="sng" dirty="0"/>
              <a:t>Exercise.js</a:t>
            </a:r>
            <a:r>
              <a:rPr lang="en-MY" sz="2500" dirty="0"/>
              <a:t> from the site above, fill in the blanks.</a:t>
            </a:r>
          </a:p>
          <a:p>
            <a:endParaRPr lang="en-MY" sz="2500" dirty="0"/>
          </a:p>
          <a:p>
            <a:r>
              <a:rPr lang="en-MY" sz="2500" dirty="0"/>
              <a:t>Press the button. </a:t>
            </a:r>
          </a:p>
          <a:p>
            <a:r>
              <a:rPr lang="en-MY" sz="2500" dirty="0"/>
              <a:t>What does this function do?</a:t>
            </a:r>
          </a:p>
          <a:p>
            <a:endParaRPr lang="en-MY" sz="2500" b="1" dirty="0"/>
          </a:p>
          <a:p>
            <a:endParaRPr lang="en-MY" sz="2200" dirty="0"/>
          </a:p>
          <a:p>
            <a:pPr marL="0" indent="0">
              <a:buNone/>
            </a:pPr>
            <a:endParaRPr lang="en-MY" sz="2500" dirty="0"/>
          </a:p>
          <a:p>
            <a:endParaRPr lang="en-MY" sz="25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Exercise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7289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3000" b="1" dirty="0"/>
              <a:t>Training Codes:</a:t>
            </a:r>
          </a:p>
          <a:p>
            <a:r>
              <a:rPr lang="en-MY" sz="3000" u="sng" dirty="0">
                <a:solidFill>
                  <a:schemeClr val="accent1"/>
                </a:solidFill>
              </a:rPr>
              <a:t>goo.gl/YG165W</a:t>
            </a:r>
          </a:p>
        </p:txBody>
      </p:sp>
    </p:spTree>
    <p:extLst>
      <p:ext uri="{BB962C8B-B14F-4D97-AF65-F5344CB8AC3E}">
        <p14:creationId xmlns:p14="http://schemas.microsoft.com/office/powerpoint/2010/main" val="1182974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757" y="1435856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Tech literacy</a:t>
            </a:r>
          </a:p>
          <a:p>
            <a:r>
              <a:rPr lang="en-US" sz="2600" dirty="0"/>
              <a:t>Low/no barriers to entry </a:t>
            </a:r>
          </a:p>
          <a:p>
            <a:r>
              <a:rPr lang="en-US" sz="2600" dirty="0"/>
              <a:t>Low manufacturing cost</a:t>
            </a:r>
          </a:p>
          <a:p>
            <a:r>
              <a:rPr lang="en-US" sz="2600" dirty="0"/>
              <a:t>Venture funding in hopes of unicorns </a:t>
            </a:r>
            <a:br>
              <a:rPr lang="en-US" sz="2600" dirty="0"/>
            </a:br>
            <a:r>
              <a:rPr lang="en-US" sz="2600" dirty="0"/>
              <a:t>($1B startups)</a:t>
            </a:r>
            <a:endParaRPr lang="en-SG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68" y="3986205"/>
            <a:ext cx="4332466" cy="128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68" y="5432871"/>
            <a:ext cx="4584879" cy="10717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7076" y="1466161"/>
            <a:ext cx="3335939" cy="22999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t="26929"/>
          <a:stretch/>
        </p:blipFill>
        <p:spPr>
          <a:xfrm>
            <a:off x="5390802" y="3986205"/>
            <a:ext cx="3568485" cy="27536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Why are industries disrupted so quickly?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42771372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2452"/>
            <a:ext cx="7886700" cy="5340626"/>
          </a:xfrm>
        </p:spPr>
        <p:txBody>
          <a:bodyPr>
            <a:normAutofit/>
          </a:bodyPr>
          <a:lstStyle/>
          <a:p>
            <a:r>
              <a:rPr lang="en-US" sz="2600" dirty="0"/>
              <a:t>Some considerations:</a:t>
            </a:r>
          </a:p>
          <a:p>
            <a:pPr lvl="1"/>
            <a:r>
              <a:rPr lang="en-US" sz="2600" dirty="0"/>
              <a:t>Inconspicuous / size</a:t>
            </a:r>
          </a:p>
          <a:p>
            <a:pPr lvl="1"/>
            <a:r>
              <a:rPr lang="en-US" sz="2600" dirty="0"/>
              <a:t>Range</a:t>
            </a:r>
          </a:p>
          <a:p>
            <a:pPr lvl="1"/>
            <a:r>
              <a:rPr lang="en-US" sz="2600" dirty="0"/>
              <a:t>Bluetooth Mesh support</a:t>
            </a:r>
          </a:p>
          <a:p>
            <a:pPr lvl="1"/>
            <a:r>
              <a:rPr lang="en-US" sz="2600" dirty="0"/>
              <a:t>Battery Life</a:t>
            </a:r>
          </a:p>
          <a:p>
            <a:pPr marL="342900" lvl="1" indent="0">
              <a:buNone/>
            </a:pPr>
            <a:endParaRPr lang="en-US" sz="2600" dirty="0"/>
          </a:p>
          <a:p>
            <a:r>
              <a:rPr lang="en-US" sz="2600" dirty="0"/>
              <a:t>Open source hardware design means we can replicate the design and manufacture ourselves to reduce cost</a:t>
            </a:r>
          </a:p>
          <a:p>
            <a:endParaRPr lang="en-US" sz="2600" dirty="0"/>
          </a:p>
          <a:p>
            <a:r>
              <a:rPr lang="en-US" sz="2600" dirty="0"/>
              <a:t>Other Bluetooth beacons can be used as substitute</a:t>
            </a:r>
          </a:p>
          <a:p>
            <a:endParaRPr lang="en-US" sz="2600" dirty="0"/>
          </a:p>
          <a:p>
            <a:r>
              <a:rPr lang="en-US" sz="2600" dirty="0"/>
              <a:t>More testing required </a:t>
            </a:r>
          </a:p>
          <a:p>
            <a:endParaRPr lang="en-US" sz="26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82215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generated with high confidence"/>
          <p:cNvPicPr>
            <a:picLocks noChangeAspect="1"/>
          </p:cNvPicPr>
          <p:nvPr/>
        </p:nvPicPr>
        <p:blipFill rotWithShape="1">
          <a:blip r:embed="rId2"/>
          <a:srcRect l="15171" t="9091" r="29677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6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764613"/>
            <a:ext cx="4107942" cy="225621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59" y="3929204"/>
            <a:ext cx="3458199" cy="1206776"/>
          </a:xfrm>
        </p:spPr>
        <p:txBody>
          <a:bodyPr>
            <a:normAutofit/>
          </a:bodyPr>
          <a:lstStyle/>
          <a:p>
            <a:pPr algn="l"/>
            <a:r>
              <a:rPr lang="en-MY" sz="3600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59" y="5135981"/>
            <a:ext cx="3458200" cy="713464"/>
          </a:xfrm>
        </p:spPr>
        <p:txBody>
          <a:bodyPr>
            <a:normAutofit/>
          </a:bodyPr>
          <a:lstStyle/>
          <a:p>
            <a:pPr algn="l"/>
            <a:endParaRPr lang="en-MY" sz="1400" dirty="0"/>
          </a:p>
        </p:txBody>
      </p:sp>
    </p:spTree>
    <p:extLst>
      <p:ext uri="{BB962C8B-B14F-4D97-AF65-F5344CB8AC3E}">
        <p14:creationId xmlns:p14="http://schemas.microsoft.com/office/powerpoint/2010/main" val="4074610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42807" y="1149555"/>
            <a:ext cx="7492810" cy="4297087"/>
          </a:xfrm>
        </p:spPr>
        <p:txBody>
          <a:bodyPr>
            <a:normAutofit/>
          </a:bodyPr>
          <a:lstStyle/>
          <a:p>
            <a:r>
              <a:rPr lang="en-MY" sz="2500" dirty="0" err="1"/>
              <a:t>IoT_Innovation</a:t>
            </a:r>
            <a:r>
              <a:rPr lang="en-MY" sz="2500" dirty="0"/>
              <a:t> – Puck.js – Part 1.pptx (Lee Han Cheng)</a:t>
            </a:r>
          </a:p>
          <a:p>
            <a:r>
              <a:rPr lang="en-MY" sz="2500" dirty="0" err="1"/>
              <a:t>IoT_Innovation</a:t>
            </a:r>
            <a:r>
              <a:rPr lang="en-MY" sz="2500" dirty="0"/>
              <a:t> – Puck.js – Part 2.pptx (</a:t>
            </a:r>
            <a:r>
              <a:rPr lang="en-MY" sz="2500" dirty="0" err="1"/>
              <a:t>Dinh</a:t>
            </a:r>
            <a:r>
              <a:rPr lang="en-MY" sz="2500" dirty="0"/>
              <a:t>)</a:t>
            </a:r>
          </a:p>
          <a:p>
            <a:r>
              <a:rPr lang="en-US" sz="2500" dirty="0"/>
              <a:t>[PPT] NEA </a:t>
            </a:r>
            <a:r>
              <a:rPr lang="en-US" sz="2500" dirty="0" err="1"/>
              <a:t>Gravitrap</a:t>
            </a:r>
            <a:r>
              <a:rPr lang="en-US" sz="2500" dirty="0"/>
              <a:t> Water Level Sensing Project.pptx (Ting Yi)</a:t>
            </a:r>
            <a:endParaRPr lang="en-MY" sz="2500" dirty="0"/>
          </a:p>
          <a:p>
            <a:r>
              <a:rPr lang="en-MY" sz="2500" dirty="0">
                <a:hlinkClick r:id="rId3"/>
              </a:rPr>
              <a:t>https://www.espruino.com/Puck.js</a:t>
            </a:r>
            <a:r>
              <a:rPr lang="en-MY" sz="2500" dirty="0"/>
              <a:t> 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6060" y="393231"/>
            <a:ext cx="7429499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MY" sz="40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870841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2" descr="PNG An Incumbents guid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1" b="255"/>
          <a:stretch/>
        </p:blipFill>
        <p:spPr bwMode="auto">
          <a:xfrm>
            <a:off x="780298" y="1019931"/>
            <a:ext cx="5137053" cy="512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39866" y="6396335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SG" sz="1200" dirty="0"/>
              <a:t>http://www.mckinsey.com/business-functions/strategy-and-corporate-finance/our-insights/an-incumbents-guide-to-digital-disruption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The incumbent’s journey of disruption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464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5999"/>
            <a:ext cx="78867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Think like a disruptor, act like a startup (PwC)</a:t>
            </a:r>
          </a:p>
          <a:p>
            <a:r>
              <a:rPr lang="en-US" sz="2600" dirty="0"/>
              <a:t>Embrace change (McKinsey)</a:t>
            </a:r>
          </a:p>
          <a:p>
            <a:r>
              <a:rPr lang="en-US" sz="2600" dirty="0"/>
              <a:t>Think MVP: Iterate quickly (Peter Thiel)</a:t>
            </a:r>
          </a:p>
          <a:p>
            <a:endParaRPr lang="en-SG" sz="2600" dirty="0"/>
          </a:p>
        </p:txBody>
      </p:sp>
      <p:pic>
        <p:nvPicPr>
          <p:cNvPr id="10254" name="Picture 14" descr="Image result for a small team of a+ players can run circles around a giant team of b and c play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95" y="2809924"/>
            <a:ext cx="6165322" cy="290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What can we do?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3071689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 descr="Image result for minimum viable produ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681" y="1071447"/>
            <a:ext cx="5728289" cy="483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Think MVP: Minimum Viable Product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434569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werpoint Template Design White BG-02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21" y="1379094"/>
            <a:ext cx="7886700" cy="4153291"/>
          </a:xfrm>
        </p:spPr>
        <p:txBody>
          <a:bodyPr/>
          <a:lstStyle/>
          <a:p>
            <a:r>
              <a:rPr lang="en-US" sz="2600" dirty="0"/>
              <a:t>Think like a disruptor </a:t>
            </a:r>
          </a:p>
          <a:p>
            <a:r>
              <a:rPr lang="en-US" sz="2600" dirty="0"/>
              <a:t>Think MVPs (Minimum Viable Product) </a:t>
            </a:r>
          </a:p>
          <a:p>
            <a:endParaRPr lang="en-SG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9803" y="393231"/>
            <a:ext cx="8679305" cy="600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Learning Outcomes</a:t>
            </a:r>
            <a:endParaRPr lang="en-MY" sz="4000" dirty="0"/>
          </a:p>
        </p:txBody>
      </p:sp>
    </p:spTree>
    <p:extLst>
      <p:ext uri="{BB962C8B-B14F-4D97-AF65-F5344CB8AC3E}">
        <p14:creationId xmlns:p14="http://schemas.microsoft.com/office/powerpoint/2010/main" val="211781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2413</TotalTime>
  <Words>2403</Words>
  <Application>Microsoft Office PowerPoint</Application>
  <PresentationFormat>On-screen Show (4:3)</PresentationFormat>
  <Paragraphs>358</Paragraphs>
  <Slides>52</Slides>
  <Notes>12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Arial</vt:lpstr>
      <vt:lpstr>Calibri</vt:lpstr>
      <vt:lpstr>Calibri Light</vt:lpstr>
      <vt:lpstr>Consolas</vt:lpstr>
      <vt:lpstr>Mangal</vt:lpstr>
      <vt:lpstr>Wingdings</vt:lpstr>
      <vt:lpstr>Office Theme</vt:lpstr>
      <vt:lpstr>Internet of Things  &amp; Puck.js session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Puck.JS?</vt:lpstr>
      <vt:lpstr>Open Source</vt:lpstr>
      <vt:lpstr>Cost</vt:lpstr>
      <vt:lpstr>Cost – Other IoT beacons</vt:lpstr>
      <vt:lpstr>Sensors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Holster project</dc:title>
  <dc:creator>Tee Ting Yi</dc:creator>
  <cp:lastModifiedBy>Tee Ting Yi</cp:lastModifiedBy>
  <cp:revision>65</cp:revision>
  <dcterms:created xsi:type="dcterms:W3CDTF">2017-04-21T01:48:17Z</dcterms:created>
  <dcterms:modified xsi:type="dcterms:W3CDTF">2017-05-30T03:28:47Z</dcterms:modified>
</cp:coreProperties>
</file>

<file path=docProps/thumbnail.jpeg>
</file>